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drawings/drawing1.xml" ContentType="application/vnd.openxmlformats-officedocument.drawingml.chartshap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3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harts/chart4.xml" ContentType="application/vnd.openxmlformats-officedocument.drawingml.chart+xml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90" r:id="rId2"/>
    <p:sldMasterId id="2147483803" r:id="rId3"/>
    <p:sldMasterId id="2147483816" r:id="rId4"/>
    <p:sldMasterId id="2147483868" r:id="rId5"/>
  </p:sldMasterIdLst>
  <p:notesMasterIdLst>
    <p:notesMasterId r:id="rId39"/>
  </p:notesMasterIdLst>
  <p:handoutMasterIdLst>
    <p:handoutMasterId r:id="rId40"/>
  </p:handoutMasterIdLst>
  <p:sldIdLst>
    <p:sldId id="756" r:id="rId6"/>
    <p:sldId id="372" r:id="rId7"/>
    <p:sldId id="373" r:id="rId8"/>
    <p:sldId id="831" r:id="rId9"/>
    <p:sldId id="775" r:id="rId10"/>
    <p:sldId id="769" r:id="rId11"/>
    <p:sldId id="818" r:id="rId12"/>
    <p:sldId id="819" r:id="rId13"/>
    <p:sldId id="772" r:id="rId14"/>
    <p:sldId id="773" r:id="rId15"/>
    <p:sldId id="829" r:id="rId16"/>
    <p:sldId id="781" r:id="rId17"/>
    <p:sldId id="785" r:id="rId18"/>
    <p:sldId id="658" r:id="rId19"/>
    <p:sldId id="782" r:id="rId20"/>
    <p:sldId id="815" r:id="rId21"/>
    <p:sldId id="808" r:id="rId22"/>
    <p:sldId id="826" r:id="rId23"/>
    <p:sldId id="821" r:id="rId24"/>
    <p:sldId id="825" r:id="rId25"/>
    <p:sldId id="823" r:id="rId26"/>
    <p:sldId id="822" r:id="rId27"/>
    <p:sldId id="824" r:id="rId28"/>
    <p:sldId id="827" r:id="rId29"/>
    <p:sldId id="763" r:id="rId30"/>
    <p:sldId id="830" r:id="rId31"/>
    <p:sldId id="799" r:id="rId32"/>
    <p:sldId id="338" r:id="rId33"/>
    <p:sldId id="809" r:id="rId34"/>
    <p:sldId id="812" r:id="rId35"/>
    <p:sldId id="813" r:id="rId36"/>
    <p:sldId id="811" r:id="rId37"/>
    <p:sldId id="754" r:id="rId3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5CCB5"/>
    <a:srgbClr val="F3C2A7"/>
    <a:srgbClr val="EFB08D"/>
    <a:srgbClr val="006600"/>
    <a:srgbClr val="003399"/>
    <a:srgbClr val="339966"/>
    <a:srgbClr val="CAD8D2"/>
    <a:srgbClr val="C9EFD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420" autoAdjust="0"/>
    <p:restoredTop sz="92232" autoAdjust="0"/>
  </p:normalViewPr>
  <p:slideViewPr>
    <p:cSldViewPr>
      <p:cViewPr varScale="1">
        <p:scale>
          <a:sx n="103" d="100"/>
          <a:sy n="103" d="100"/>
        </p:scale>
        <p:origin x="13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6188"/>
    </p:cViewPr>
  </p:sorterViewPr>
  <p:notesViewPr>
    <p:cSldViewPr>
      <p:cViewPr varScale="1">
        <p:scale>
          <a:sx n="85" d="100"/>
          <a:sy n="85" d="100"/>
        </p:scale>
        <p:origin x="-3828" y="-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customXml" Target="../customXml/item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ustomXml" Target="../customXml/item2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Bat Stars, </a:t>
            </a:r>
            <a:r>
              <a:rPr lang="en-US" i="1"/>
              <a:t>Patiria miniata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3215717873685849E-2"/>
          <c:y val="4.6093399910377045E-2"/>
          <c:w val="0.88045274412511632"/>
          <c:h val="0.76626368350297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Stars!$A$42</c:f>
              <c:strCache>
                <c:ptCount val="1"/>
                <c:pt idx="0">
                  <c:v>11001.00</c:v>
                </c:pt>
              </c:strCache>
            </c:strRef>
          </c:tx>
          <c:spPr>
            <a:solidFill>
              <a:srgbClr val="C23E3E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Stars!$D$42:$D$78</c:f>
                <c:numCache>
                  <c:formatCode>General</c:formatCode>
                  <c:ptCount val="37"/>
                  <c:pt idx="0">
                    <c:v>0.16625156640866073</c:v>
                  </c:pt>
                  <c:pt idx="1">
                    <c:v>9.6128385059516291E-2</c:v>
                  </c:pt>
                  <c:pt idx="2">
                    <c:v>2.7196253314940529E-2</c:v>
                  </c:pt>
                  <c:pt idx="3">
                    <c:v>2.6339038006868928E-2</c:v>
                  </c:pt>
                  <c:pt idx="4">
                    <c:v>3.8294867348037144E-2</c:v>
                  </c:pt>
                  <c:pt idx="5">
                    <c:v>4.4489316965531864E-2</c:v>
                  </c:pt>
                  <c:pt idx="6">
                    <c:v>4.9882306623757713E-2</c:v>
                  </c:pt>
                  <c:pt idx="7">
                    <c:v>6.4894378557303081E-2</c:v>
                  </c:pt>
                  <c:pt idx="8">
                    <c:v>6.0154866424466893E-2</c:v>
                  </c:pt>
                  <c:pt idx="9">
                    <c:v>7.4186118775320248E-2</c:v>
                  </c:pt>
                  <c:pt idx="10">
                    <c:v>7.0404361361680434E-2</c:v>
                  </c:pt>
                  <c:pt idx="11">
                    <c:v>6.6357668819126955E-2</c:v>
                  </c:pt>
                  <c:pt idx="12">
                    <c:v>6.8609090331791717E-2</c:v>
                  </c:pt>
                  <c:pt idx="13">
                    <c:v>6.5876421647469846E-2</c:v>
                  </c:pt>
                  <c:pt idx="14">
                    <c:v>9.7211163948463755E-2</c:v>
                  </c:pt>
                  <c:pt idx="15">
                    <c:v>0.10566924572664209</c:v>
                  </c:pt>
                  <c:pt idx="16">
                    <c:v>5.0488226802553535E-2</c:v>
                  </c:pt>
                  <c:pt idx="17">
                    <c:v>6.0853258211525145E-2</c:v>
                  </c:pt>
                  <c:pt idx="18">
                    <c:v>6.555418204102556E-2</c:v>
                  </c:pt>
                  <c:pt idx="19">
                    <c:v>8.0528580040355124E-2</c:v>
                  </c:pt>
                  <c:pt idx="20">
                    <c:v>8.4138769273260319E-2</c:v>
                  </c:pt>
                  <c:pt idx="21">
                    <c:v>0.10303413984987546</c:v>
                  </c:pt>
                  <c:pt idx="22">
                    <c:v>0.11754644344560281</c:v>
                  </c:pt>
                  <c:pt idx="23">
                    <c:v>0.12264578350194394</c:v>
                  </c:pt>
                  <c:pt idx="24">
                    <c:v>0.14067182882462811</c:v>
                  </c:pt>
                  <c:pt idx="25">
                    <c:v>0.15932252127360003</c:v>
                  </c:pt>
                  <c:pt idx="26">
                    <c:v>0.15472459300333136</c:v>
                  </c:pt>
                  <c:pt idx="27">
                    <c:v>0.15853612251889032</c:v>
                  </c:pt>
                  <c:pt idx="28">
                    <c:v>0.1894958096240979</c:v>
                  </c:pt>
                  <c:pt idx="29">
                    <c:v>0.19514272362179805</c:v>
                  </c:pt>
                  <c:pt idx="30">
                    <c:v>0.1931525049259229</c:v>
                  </c:pt>
                  <c:pt idx="31">
                    <c:v>0.20388883712529443</c:v>
                  </c:pt>
                  <c:pt idx="32">
                    <c:v>0.12344265449359799</c:v>
                  </c:pt>
                  <c:pt idx="33">
                    <c:v>7.3231525395892103E-2</c:v>
                  </c:pt>
                  <c:pt idx="34">
                    <c:v>0.110022985990154</c:v>
                  </c:pt>
                  <c:pt idx="35">
                    <c:v>0.117060176614455</c:v>
                  </c:pt>
                  <c:pt idx="36">
                    <c:v>0.15911948025436301</c:v>
                  </c:pt>
                </c:numCache>
              </c:numRef>
            </c:plus>
            <c:minus>
              <c:numRef>
                <c:f>Stars!$D$42:$D$78</c:f>
                <c:numCache>
                  <c:formatCode>General</c:formatCode>
                  <c:ptCount val="37"/>
                  <c:pt idx="0">
                    <c:v>0.16625156640866073</c:v>
                  </c:pt>
                  <c:pt idx="1">
                    <c:v>9.6128385059516291E-2</c:v>
                  </c:pt>
                  <c:pt idx="2">
                    <c:v>2.7196253314940529E-2</c:v>
                  </c:pt>
                  <c:pt idx="3">
                    <c:v>2.6339038006868928E-2</c:v>
                  </c:pt>
                  <c:pt idx="4">
                    <c:v>3.8294867348037144E-2</c:v>
                  </c:pt>
                  <c:pt idx="5">
                    <c:v>4.4489316965531864E-2</c:v>
                  </c:pt>
                  <c:pt idx="6">
                    <c:v>4.9882306623757713E-2</c:v>
                  </c:pt>
                  <c:pt idx="7">
                    <c:v>6.4894378557303081E-2</c:v>
                  </c:pt>
                  <c:pt idx="8">
                    <c:v>6.0154866424466893E-2</c:v>
                  </c:pt>
                  <c:pt idx="9">
                    <c:v>7.4186118775320248E-2</c:v>
                  </c:pt>
                  <c:pt idx="10">
                    <c:v>7.0404361361680434E-2</c:v>
                  </c:pt>
                  <c:pt idx="11">
                    <c:v>6.6357668819126955E-2</c:v>
                  </c:pt>
                  <c:pt idx="12">
                    <c:v>6.8609090331791717E-2</c:v>
                  </c:pt>
                  <c:pt idx="13">
                    <c:v>6.5876421647469846E-2</c:v>
                  </c:pt>
                  <c:pt idx="14">
                    <c:v>9.7211163948463755E-2</c:v>
                  </c:pt>
                  <c:pt idx="15">
                    <c:v>0.10566924572664209</c:v>
                  </c:pt>
                  <c:pt idx="16">
                    <c:v>5.0488226802553535E-2</c:v>
                  </c:pt>
                  <c:pt idx="17">
                    <c:v>6.0853258211525145E-2</c:v>
                  </c:pt>
                  <c:pt idx="18">
                    <c:v>6.555418204102556E-2</c:v>
                  </c:pt>
                  <c:pt idx="19">
                    <c:v>8.0528580040355124E-2</c:v>
                  </c:pt>
                  <c:pt idx="20">
                    <c:v>8.4138769273260319E-2</c:v>
                  </c:pt>
                  <c:pt idx="21">
                    <c:v>0.10303413984987546</c:v>
                  </c:pt>
                  <c:pt idx="22">
                    <c:v>0.11754644344560281</c:v>
                  </c:pt>
                  <c:pt idx="23">
                    <c:v>0.12264578350194394</c:v>
                  </c:pt>
                  <c:pt idx="24">
                    <c:v>0.14067182882462811</c:v>
                  </c:pt>
                  <c:pt idx="25">
                    <c:v>0.15932252127360003</c:v>
                  </c:pt>
                  <c:pt idx="26">
                    <c:v>0.15472459300333136</c:v>
                  </c:pt>
                  <c:pt idx="27">
                    <c:v>0.15853612251889032</c:v>
                  </c:pt>
                  <c:pt idx="28">
                    <c:v>0.1894958096240979</c:v>
                  </c:pt>
                  <c:pt idx="29">
                    <c:v>0.19514272362179805</c:v>
                  </c:pt>
                  <c:pt idx="30">
                    <c:v>0.1931525049259229</c:v>
                  </c:pt>
                  <c:pt idx="31">
                    <c:v>0.20388883712529443</c:v>
                  </c:pt>
                  <c:pt idx="32">
                    <c:v>0.12344265449359799</c:v>
                  </c:pt>
                  <c:pt idx="33">
                    <c:v>7.3231525395892103E-2</c:v>
                  </c:pt>
                  <c:pt idx="34">
                    <c:v>0.110022985990154</c:v>
                  </c:pt>
                  <c:pt idx="35">
                    <c:v>0.117060176614455</c:v>
                  </c:pt>
                  <c:pt idx="36">
                    <c:v>0.15911948025436301</c:v>
                  </c:pt>
                </c:numCache>
              </c:numRef>
            </c:minus>
          </c:errBars>
          <c:cat>
            <c:numRef>
              <c:f>Stars!$B$42:$B$79</c:f>
              <c:numCache>
                <c:formatCode>General</c:formatCode>
                <c:ptCount val="38"/>
                <c:pt idx="0">
                  <c:v>1982</c:v>
                </c:pt>
                <c:pt idx="1">
                  <c:v>1983</c:v>
                </c:pt>
                <c:pt idx="2">
                  <c:v>1984</c:v>
                </c:pt>
                <c:pt idx="3">
                  <c:v>1985</c:v>
                </c:pt>
                <c:pt idx="4">
                  <c:v>1986</c:v>
                </c:pt>
                <c:pt idx="5">
                  <c:v>1987</c:v>
                </c:pt>
                <c:pt idx="6">
                  <c:v>1988</c:v>
                </c:pt>
                <c:pt idx="7">
                  <c:v>1989</c:v>
                </c:pt>
                <c:pt idx="8">
                  <c:v>1990</c:v>
                </c:pt>
                <c:pt idx="9">
                  <c:v>1991</c:v>
                </c:pt>
                <c:pt idx="10">
                  <c:v>1992</c:v>
                </c:pt>
                <c:pt idx="11">
                  <c:v>1993</c:v>
                </c:pt>
                <c:pt idx="12">
                  <c:v>1994</c:v>
                </c:pt>
                <c:pt idx="13">
                  <c:v>1995</c:v>
                </c:pt>
                <c:pt idx="14">
                  <c:v>1996</c:v>
                </c:pt>
                <c:pt idx="15">
                  <c:v>1997</c:v>
                </c:pt>
                <c:pt idx="16">
                  <c:v>1998</c:v>
                </c:pt>
                <c:pt idx="17">
                  <c:v>1999</c:v>
                </c:pt>
                <c:pt idx="18">
                  <c:v>2000</c:v>
                </c:pt>
                <c:pt idx="19">
                  <c:v>2001</c:v>
                </c:pt>
                <c:pt idx="20">
                  <c:v>2002</c:v>
                </c:pt>
                <c:pt idx="21">
                  <c:v>2003</c:v>
                </c:pt>
                <c:pt idx="22">
                  <c:v>2004</c:v>
                </c:pt>
                <c:pt idx="23">
                  <c:v>2005</c:v>
                </c:pt>
                <c:pt idx="24">
                  <c:v>2006</c:v>
                </c:pt>
                <c:pt idx="25">
                  <c:v>2007</c:v>
                </c:pt>
                <c:pt idx="26">
                  <c:v>2008</c:v>
                </c:pt>
                <c:pt idx="27">
                  <c:v>2009</c:v>
                </c:pt>
                <c:pt idx="28">
                  <c:v>2010</c:v>
                </c:pt>
                <c:pt idx="29">
                  <c:v>2011</c:v>
                </c:pt>
                <c:pt idx="30">
                  <c:v>2012</c:v>
                </c:pt>
                <c:pt idx="31">
                  <c:v>2013</c:v>
                </c:pt>
                <c:pt idx="32">
                  <c:v>2014</c:v>
                </c:pt>
                <c:pt idx="33">
                  <c:v>2015</c:v>
                </c:pt>
                <c:pt idx="34">
                  <c:v>2016</c:v>
                </c:pt>
                <c:pt idx="35">
                  <c:v>2017</c:v>
                </c:pt>
                <c:pt idx="36">
                  <c:v>2018</c:v>
                </c:pt>
                <c:pt idx="37">
                  <c:v>2019</c:v>
                </c:pt>
              </c:numCache>
            </c:numRef>
          </c:cat>
          <c:val>
            <c:numRef>
              <c:f>Stars!$C$42:$C$79</c:f>
              <c:numCache>
                <c:formatCode>0.000</c:formatCode>
                <c:ptCount val="38"/>
                <c:pt idx="0">
                  <c:v>1.5425</c:v>
                </c:pt>
                <c:pt idx="1">
                  <c:v>0.85178571428571426</c:v>
                </c:pt>
                <c:pt idx="2">
                  <c:v>0.16071428571428573</c:v>
                </c:pt>
                <c:pt idx="3">
                  <c:v>0.1863799283154122</c:v>
                </c:pt>
                <c:pt idx="4">
                  <c:v>0.3</c:v>
                </c:pt>
                <c:pt idx="5">
                  <c:v>0.421875</c:v>
                </c:pt>
                <c:pt idx="6">
                  <c:v>0.5</c:v>
                </c:pt>
                <c:pt idx="7">
                  <c:v>0.64375000000000004</c:v>
                </c:pt>
                <c:pt idx="8">
                  <c:v>0.66874999999999996</c:v>
                </c:pt>
                <c:pt idx="9">
                  <c:v>0.83281249999999996</c:v>
                </c:pt>
                <c:pt idx="10">
                  <c:v>0.75624999999999998</c:v>
                </c:pt>
                <c:pt idx="11">
                  <c:v>0.64531249999999996</c:v>
                </c:pt>
                <c:pt idx="12">
                  <c:v>0.7109375</c:v>
                </c:pt>
                <c:pt idx="13">
                  <c:v>0.75312500000000004</c:v>
                </c:pt>
                <c:pt idx="14">
                  <c:v>0.8203125</c:v>
                </c:pt>
                <c:pt idx="15">
                  <c:v>1.0520833333333333</c:v>
                </c:pt>
                <c:pt idx="16">
                  <c:v>0.26041666666666669</c:v>
                </c:pt>
                <c:pt idx="17">
                  <c:v>0.4296875</c:v>
                </c:pt>
                <c:pt idx="18">
                  <c:v>0.63802083333333337</c:v>
                </c:pt>
                <c:pt idx="19">
                  <c:v>0.84375</c:v>
                </c:pt>
                <c:pt idx="20">
                  <c:v>0.8828125</c:v>
                </c:pt>
                <c:pt idx="21">
                  <c:v>1.1901041666666667</c:v>
                </c:pt>
                <c:pt idx="22">
                  <c:v>1.390625</c:v>
                </c:pt>
                <c:pt idx="23">
                  <c:v>1.4010416666666667</c:v>
                </c:pt>
                <c:pt idx="24">
                  <c:v>1.4817708333333333</c:v>
                </c:pt>
                <c:pt idx="25">
                  <c:v>1.6927083333333333</c:v>
                </c:pt>
                <c:pt idx="26">
                  <c:v>1.7291666666666667</c:v>
                </c:pt>
                <c:pt idx="27">
                  <c:v>1.890625</c:v>
                </c:pt>
                <c:pt idx="28">
                  <c:v>2.1119791666666665</c:v>
                </c:pt>
                <c:pt idx="29">
                  <c:v>2.5052083333333335</c:v>
                </c:pt>
                <c:pt idx="30">
                  <c:v>2.5755208333333335</c:v>
                </c:pt>
                <c:pt idx="31">
                  <c:v>1.9270833333333333</c:v>
                </c:pt>
                <c:pt idx="32">
                  <c:v>1.3567708333333299</c:v>
                </c:pt>
                <c:pt idx="33">
                  <c:v>0.58333333333333304</c:v>
                </c:pt>
                <c:pt idx="34">
                  <c:v>0.64583333333333304</c:v>
                </c:pt>
                <c:pt idx="35">
                  <c:v>0.6484375</c:v>
                </c:pt>
                <c:pt idx="36">
                  <c:v>0.91927083333333304</c:v>
                </c:pt>
                <c:pt idx="37">
                  <c:v>0.71614583333333304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93-44D2-BFBB-94A16A32E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950336"/>
        <c:axId val="55952128"/>
      </c:barChart>
      <c:catAx>
        <c:axId val="55950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5952128"/>
        <c:crosses val="autoZero"/>
        <c:auto val="1"/>
        <c:lblAlgn val="ctr"/>
        <c:lblOffset val="100"/>
        <c:noMultiLvlLbl val="0"/>
      </c:catAx>
      <c:valAx>
        <c:axId val="55952128"/>
        <c:scaling>
          <c:orientation val="minMax"/>
        </c:scaling>
        <c:delete val="0"/>
        <c:axPos val="l"/>
        <c:majorGridlines>
          <c:spPr>
            <a:ln>
              <a:solidFill>
                <a:srgbClr val="4F81BD">
                  <a:alpha val="0"/>
                </a:srgb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baseline="0">
                    <a:latin typeface="+mn-lt"/>
                  </a:rPr>
                  <a:t>Density  (#/m</a:t>
                </a:r>
                <a:r>
                  <a:rPr lang="en-US" sz="1000" b="1" i="0" baseline="30000">
                    <a:latin typeface="+mn-lt"/>
                  </a:rPr>
                  <a:t>2</a:t>
                </a:r>
                <a:r>
                  <a:rPr lang="en-US" sz="1000" b="1" i="0" baseline="0">
                    <a:latin typeface="+mn-lt"/>
                  </a:rPr>
                  <a:t>)</a:t>
                </a:r>
                <a:endParaRPr lang="en-US" sz="1000">
                  <a:latin typeface="+mn-lt"/>
                </a:endParaRPr>
              </a:p>
            </c:rich>
          </c:tx>
          <c:overlay val="0"/>
        </c:title>
        <c:numFmt formatCode="0.0" sourceLinked="0"/>
        <c:majorTickMark val="out"/>
        <c:minorTickMark val="none"/>
        <c:tickLblPos val="nextTo"/>
        <c:crossAx val="559503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Giant Spined Sea Stars</a:t>
            </a:r>
          </a:p>
          <a:p>
            <a:pPr>
              <a:defRPr sz="2400"/>
            </a:pPr>
            <a:r>
              <a:rPr lang="en-US" sz="2400"/>
              <a:t> </a:t>
            </a:r>
            <a:r>
              <a:rPr lang="en-US" sz="2400" i="1"/>
              <a:t>Pisaster giganteus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3215717873685849E-2"/>
          <c:y val="4.6093399910377045E-2"/>
          <c:w val="0.88045274412511632"/>
          <c:h val="0.76626368350297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Stars!$A$119</c:f>
              <c:strCache>
                <c:ptCount val="1"/>
                <c:pt idx="0">
                  <c:v>11002.00</c:v>
                </c:pt>
              </c:strCache>
            </c:strRef>
          </c:tx>
          <c:spPr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Stars!$D$119:$D$153</c:f>
                <c:numCache>
                  <c:formatCode>General</c:formatCode>
                  <c:ptCount val="35"/>
                  <c:pt idx="0">
                    <c:v>2.252817784447915E-2</c:v>
                  </c:pt>
                  <c:pt idx="1">
                    <c:v>1.4978575598878059E-2</c:v>
                  </c:pt>
                  <c:pt idx="2">
                    <c:v>1.2368102264874975E-2</c:v>
                  </c:pt>
                  <c:pt idx="3">
                    <c:v>1.2536520419650605E-2</c:v>
                  </c:pt>
                  <c:pt idx="4">
                    <c:v>3.1689575884344429E-2</c:v>
                  </c:pt>
                  <c:pt idx="5">
                    <c:v>3.0960156636896899E-2</c:v>
                  </c:pt>
                  <c:pt idx="6">
                    <c:v>2.6781722604313347E-2</c:v>
                  </c:pt>
                  <c:pt idx="7">
                    <c:v>3.8499667785227495E-2</c:v>
                  </c:pt>
                  <c:pt idx="8">
                    <c:v>2.7902068404300144E-2</c:v>
                  </c:pt>
                  <c:pt idx="9">
                    <c:v>2.7592457986824991E-2</c:v>
                  </c:pt>
                  <c:pt idx="10">
                    <c:v>2.2526543034070513E-2</c:v>
                  </c:pt>
                  <c:pt idx="11">
                    <c:v>2.2474671992525942E-2</c:v>
                  </c:pt>
                  <c:pt idx="12">
                    <c:v>2.9547962370207379E-2</c:v>
                  </c:pt>
                  <c:pt idx="13">
                    <c:v>2.0893472987036678E-2</c:v>
                  </c:pt>
                  <c:pt idx="14">
                    <c:v>1.0242074102207094E-2</c:v>
                  </c:pt>
                  <c:pt idx="15">
                    <c:v>8.8567208412073332E-3</c:v>
                  </c:pt>
                  <c:pt idx="16">
                    <c:v>4.0291266426295703E-3</c:v>
                  </c:pt>
                  <c:pt idx="17">
                    <c:v>6.6335739687874004E-3</c:v>
                  </c:pt>
                  <c:pt idx="18">
                    <c:v>1.1603171236626582E-2</c:v>
                  </c:pt>
                  <c:pt idx="19">
                    <c:v>1.6156733788233107E-2</c:v>
                  </c:pt>
                  <c:pt idx="20">
                    <c:v>1.8311563445796201E-2</c:v>
                  </c:pt>
                  <c:pt idx="21">
                    <c:v>1.415630122552201E-2</c:v>
                  </c:pt>
                  <c:pt idx="22">
                    <c:v>1.1583265781543816E-2</c:v>
                  </c:pt>
                  <c:pt idx="23">
                    <c:v>7.8686363456535839E-3</c:v>
                  </c:pt>
                  <c:pt idx="24">
                    <c:v>9.1530438546723394E-3</c:v>
                  </c:pt>
                  <c:pt idx="25">
                    <c:v>7.026045174089118E-3</c:v>
                  </c:pt>
                  <c:pt idx="26">
                    <c:v>7.4358954292868653E-3</c:v>
                  </c:pt>
                  <c:pt idx="27">
                    <c:v>7.2836558947061755E-3</c:v>
                  </c:pt>
                  <c:pt idx="28">
                    <c:v>8.5745245719729222E-3</c:v>
                  </c:pt>
                  <c:pt idx="29">
                    <c:v>1.0808638961638552E-2</c:v>
                  </c:pt>
                  <c:pt idx="30">
                    <c:v>1.6281024765352294E-2</c:v>
                  </c:pt>
                  <c:pt idx="31">
                    <c:v>1.6106712791211498E-2</c:v>
                  </c:pt>
                  <c:pt idx="32">
                    <c:v>1.0283033671758678E-3</c:v>
                  </c:pt>
                  <c:pt idx="33">
                    <c:v>1.7085050869803907E-3</c:v>
                  </c:pt>
                  <c:pt idx="34">
                    <c:v>6.2353113780484661E-4</c:v>
                  </c:pt>
                </c:numCache>
              </c:numRef>
            </c:plus>
            <c:minus>
              <c:numRef>
                <c:f>Stars!$D$119:$D$153</c:f>
                <c:numCache>
                  <c:formatCode>General</c:formatCode>
                  <c:ptCount val="35"/>
                  <c:pt idx="0">
                    <c:v>2.252817784447915E-2</c:v>
                  </c:pt>
                  <c:pt idx="1">
                    <c:v>1.4978575598878059E-2</c:v>
                  </c:pt>
                  <c:pt idx="2">
                    <c:v>1.2368102264874975E-2</c:v>
                  </c:pt>
                  <c:pt idx="3">
                    <c:v>1.2536520419650605E-2</c:v>
                  </c:pt>
                  <c:pt idx="4">
                    <c:v>3.1689575884344429E-2</c:v>
                  </c:pt>
                  <c:pt idx="5">
                    <c:v>3.0960156636896899E-2</c:v>
                  </c:pt>
                  <c:pt idx="6">
                    <c:v>2.6781722604313347E-2</c:v>
                  </c:pt>
                  <c:pt idx="7">
                    <c:v>3.8499667785227495E-2</c:v>
                  </c:pt>
                  <c:pt idx="8">
                    <c:v>2.7902068404300144E-2</c:v>
                  </c:pt>
                  <c:pt idx="9">
                    <c:v>2.7592457986824991E-2</c:v>
                  </c:pt>
                  <c:pt idx="10">
                    <c:v>2.2526543034070513E-2</c:v>
                  </c:pt>
                  <c:pt idx="11">
                    <c:v>2.2474671992525942E-2</c:v>
                  </c:pt>
                  <c:pt idx="12">
                    <c:v>2.9547962370207379E-2</c:v>
                  </c:pt>
                  <c:pt idx="13">
                    <c:v>2.0893472987036678E-2</c:v>
                  </c:pt>
                  <c:pt idx="14">
                    <c:v>1.0242074102207094E-2</c:v>
                  </c:pt>
                  <c:pt idx="15">
                    <c:v>8.8567208412073332E-3</c:v>
                  </c:pt>
                  <c:pt idx="16">
                    <c:v>4.0291266426295703E-3</c:v>
                  </c:pt>
                  <c:pt idx="17">
                    <c:v>6.6335739687874004E-3</c:v>
                  </c:pt>
                  <c:pt idx="18">
                    <c:v>1.1603171236626582E-2</c:v>
                  </c:pt>
                  <c:pt idx="19">
                    <c:v>1.6156733788233107E-2</c:v>
                  </c:pt>
                  <c:pt idx="20">
                    <c:v>1.8311563445796201E-2</c:v>
                  </c:pt>
                  <c:pt idx="21">
                    <c:v>1.415630122552201E-2</c:v>
                  </c:pt>
                  <c:pt idx="22">
                    <c:v>1.1583265781543816E-2</c:v>
                  </c:pt>
                  <c:pt idx="23">
                    <c:v>7.8686363456535839E-3</c:v>
                  </c:pt>
                  <c:pt idx="24">
                    <c:v>9.1530438546723394E-3</c:v>
                  </c:pt>
                  <c:pt idx="25">
                    <c:v>7.026045174089118E-3</c:v>
                  </c:pt>
                  <c:pt idx="26">
                    <c:v>7.4358954292868653E-3</c:v>
                  </c:pt>
                  <c:pt idx="27">
                    <c:v>7.2836558947061755E-3</c:v>
                  </c:pt>
                  <c:pt idx="28">
                    <c:v>8.5745245719729222E-3</c:v>
                  </c:pt>
                  <c:pt idx="29">
                    <c:v>1.0808638961638552E-2</c:v>
                  </c:pt>
                  <c:pt idx="30">
                    <c:v>1.6281024765352294E-2</c:v>
                  </c:pt>
                  <c:pt idx="31">
                    <c:v>1.6106712791211498E-2</c:v>
                  </c:pt>
                  <c:pt idx="32">
                    <c:v>1.0283033671758678E-3</c:v>
                  </c:pt>
                  <c:pt idx="33">
                    <c:v>1.7085050869803907E-3</c:v>
                  </c:pt>
                  <c:pt idx="34">
                    <c:v>6.2353113780484661E-4</c:v>
                  </c:pt>
                </c:numCache>
              </c:numRef>
            </c:minus>
          </c:errBars>
          <c:cat>
            <c:numRef>
              <c:f>Stars!$B$119:$B$156</c:f>
              <c:numCache>
                <c:formatCode>General</c:formatCode>
                <c:ptCount val="38"/>
                <c:pt idx="0">
                  <c:v>1982</c:v>
                </c:pt>
                <c:pt idx="1">
                  <c:v>1983</c:v>
                </c:pt>
                <c:pt idx="2">
                  <c:v>1984</c:v>
                </c:pt>
                <c:pt idx="3">
                  <c:v>1985</c:v>
                </c:pt>
                <c:pt idx="4">
                  <c:v>1986</c:v>
                </c:pt>
                <c:pt idx="5">
                  <c:v>1987</c:v>
                </c:pt>
                <c:pt idx="6">
                  <c:v>1988</c:v>
                </c:pt>
                <c:pt idx="7">
                  <c:v>1989</c:v>
                </c:pt>
                <c:pt idx="8">
                  <c:v>1990</c:v>
                </c:pt>
                <c:pt idx="9">
                  <c:v>1991</c:v>
                </c:pt>
                <c:pt idx="10">
                  <c:v>1992</c:v>
                </c:pt>
                <c:pt idx="11">
                  <c:v>1993</c:v>
                </c:pt>
                <c:pt idx="12">
                  <c:v>1994</c:v>
                </c:pt>
                <c:pt idx="13">
                  <c:v>1995</c:v>
                </c:pt>
                <c:pt idx="14">
                  <c:v>1996</c:v>
                </c:pt>
                <c:pt idx="15">
                  <c:v>1997</c:v>
                </c:pt>
                <c:pt idx="16">
                  <c:v>1998</c:v>
                </c:pt>
                <c:pt idx="17">
                  <c:v>1999</c:v>
                </c:pt>
                <c:pt idx="18">
                  <c:v>2000</c:v>
                </c:pt>
                <c:pt idx="19">
                  <c:v>2001</c:v>
                </c:pt>
                <c:pt idx="20">
                  <c:v>2002</c:v>
                </c:pt>
                <c:pt idx="21">
                  <c:v>2003</c:v>
                </c:pt>
                <c:pt idx="22">
                  <c:v>2004</c:v>
                </c:pt>
                <c:pt idx="23">
                  <c:v>2005</c:v>
                </c:pt>
                <c:pt idx="24">
                  <c:v>2006</c:v>
                </c:pt>
                <c:pt idx="25">
                  <c:v>2007</c:v>
                </c:pt>
                <c:pt idx="26">
                  <c:v>2008</c:v>
                </c:pt>
                <c:pt idx="27">
                  <c:v>2009</c:v>
                </c:pt>
                <c:pt idx="28">
                  <c:v>2010</c:v>
                </c:pt>
                <c:pt idx="29">
                  <c:v>2011</c:v>
                </c:pt>
                <c:pt idx="30">
                  <c:v>2012</c:v>
                </c:pt>
                <c:pt idx="31">
                  <c:v>2013</c:v>
                </c:pt>
                <c:pt idx="32">
                  <c:v>2014</c:v>
                </c:pt>
                <c:pt idx="33">
                  <c:v>2015</c:v>
                </c:pt>
                <c:pt idx="34">
                  <c:v>2016</c:v>
                </c:pt>
                <c:pt idx="35">
                  <c:v>2017</c:v>
                </c:pt>
                <c:pt idx="36">
                  <c:v>2018</c:v>
                </c:pt>
                <c:pt idx="37">
                  <c:v>2019</c:v>
                </c:pt>
              </c:numCache>
            </c:numRef>
          </c:cat>
          <c:val>
            <c:numRef>
              <c:f>Stars!$C$119:$C$156</c:f>
              <c:numCache>
                <c:formatCode>0.000</c:formatCode>
                <c:ptCount val="38"/>
                <c:pt idx="0">
                  <c:v>0.15</c:v>
                </c:pt>
                <c:pt idx="1">
                  <c:v>0.1037567084078712</c:v>
                </c:pt>
                <c:pt idx="2">
                  <c:v>8.5714285714285715E-2</c:v>
                </c:pt>
                <c:pt idx="3">
                  <c:v>5.8928571428571427E-2</c:v>
                </c:pt>
                <c:pt idx="4">
                  <c:v>0.2109375</c:v>
                </c:pt>
                <c:pt idx="5">
                  <c:v>0.27187499999999998</c:v>
                </c:pt>
                <c:pt idx="6">
                  <c:v>0.22031249999999999</c:v>
                </c:pt>
                <c:pt idx="7">
                  <c:v>0.33281250000000001</c:v>
                </c:pt>
                <c:pt idx="8">
                  <c:v>0.24062500000000001</c:v>
                </c:pt>
                <c:pt idx="9">
                  <c:v>0.22031249999999999</c:v>
                </c:pt>
                <c:pt idx="10">
                  <c:v>0.15</c:v>
                </c:pt>
                <c:pt idx="11">
                  <c:v>0.13906250000000001</c:v>
                </c:pt>
                <c:pt idx="12">
                  <c:v>0.17343749999999999</c:v>
                </c:pt>
                <c:pt idx="13">
                  <c:v>0.13906250000000001</c:v>
                </c:pt>
                <c:pt idx="14">
                  <c:v>0.10968750000000034</c:v>
                </c:pt>
                <c:pt idx="15">
                  <c:v>0.10093750000000026</c:v>
                </c:pt>
                <c:pt idx="16">
                  <c:v>3.8749999999999951E-2</c:v>
                </c:pt>
                <c:pt idx="17">
                  <c:v>7.2500000000000148E-2</c:v>
                </c:pt>
                <c:pt idx="18">
                  <c:v>0.12437500000000035</c:v>
                </c:pt>
                <c:pt idx="19">
                  <c:v>0.19718750000000054</c:v>
                </c:pt>
                <c:pt idx="20">
                  <c:v>0.2431249999999992</c:v>
                </c:pt>
                <c:pt idx="21">
                  <c:v>0.17031250000000045</c:v>
                </c:pt>
                <c:pt idx="22">
                  <c:v>0.1537500000000005</c:v>
                </c:pt>
                <c:pt idx="23">
                  <c:v>9.2187500000000241E-2</c:v>
                </c:pt>
                <c:pt idx="24">
                  <c:v>0.11468750000000028</c:v>
                </c:pt>
                <c:pt idx="25">
                  <c:v>7.3437500000000142E-2</c:v>
                </c:pt>
                <c:pt idx="26">
                  <c:v>9.3437500000000201E-2</c:v>
                </c:pt>
                <c:pt idx="27">
                  <c:v>9.0000000000000246E-2</c:v>
                </c:pt>
                <c:pt idx="28">
                  <c:v>0.10437500000000018</c:v>
                </c:pt>
                <c:pt idx="29">
                  <c:v>0.16593750000000052</c:v>
                </c:pt>
                <c:pt idx="30">
                  <c:v>0.21562500000000018</c:v>
                </c:pt>
                <c:pt idx="31">
                  <c:v>0.1871875000000004</c:v>
                </c:pt>
                <c:pt idx="32">
                  <c:v>3.4374999999999996E-3</c:v>
                </c:pt>
                <c:pt idx="33">
                  <c:v>3.1249999999999997E-3</c:v>
                </c:pt>
                <c:pt idx="34">
                  <c:v>1.25E-3</c:v>
                </c:pt>
                <c:pt idx="35">
                  <c:v>4.3750000000000004E-3</c:v>
                </c:pt>
                <c:pt idx="36">
                  <c:v>1.8749999999999999E-3</c:v>
                </c:pt>
                <c:pt idx="37">
                  <c:v>5.2083333333333296E-3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03-4285-A433-F0314F301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743040"/>
        <c:axId val="56744576"/>
      </c:barChart>
      <c:dateAx>
        <c:axId val="56743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 sz="1800"/>
            </a:pPr>
            <a:endParaRPr lang="en-US"/>
          </a:p>
        </c:txPr>
        <c:crossAx val="56744576"/>
        <c:crosses val="autoZero"/>
        <c:auto val="0"/>
        <c:lblOffset val="100"/>
        <c:baseTimeUnit val="days"/>
        <c:majorUnit val="2"/>
        <c:majorTimeUnit val="days"/>
        <c:minorUnit val="2017"/>
        <c:minorTimeUnit val="days"/>
      </c:dateAx>
      <c:valAx>
        <c:axId val="56744576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rgbClr val="4F81BD">
                  <a:alpha val="0"/>
                </a:srgb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b="1" i="0" baseline="0">
                    <a:latin typeface="+mn-lt"/>
                  </a:rPr>
                  <a:t>Density  (#/m</a:t>
                </a:r>
                <a:r>
                  <a:rPr lang="en-US" sz="1800" b="1" i="0" baseline="30000">
                    <a:latin typeface="+mn-lt"/>
                  </a:rPr>
                  <a:t>2</a:t>
                </a:r>
                <a:r>
                  <a:rPr lang="en-US" sz="1800" b="1" i="0" baseline="0">
                    <a:latin typeface="+mn-lt"/>
                  </a:rPr>
                  <a:t>)</a:t>
                </a:r>
                <a:endParaRPr lang="en-US" sz="1800">
                  <a:latin typeface="+mn-lt"/>
                </a:endParaRPr>
              </a:p>
            </c:rich>
          </c:tx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67430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Giant Spined Sea Stars</a:t>
            </a:r>
          </a:p>
          <a:p>
            <a:pPr>
              <a:defRPr sz="2400"/>
            </a:pPr>
            <a:r>
              <a:rPr lang="en-US" sz="2400"/>
              <a:t> </a:t>
            </a:r>
            <a:r>
              <a:rPr lang="en-US" sz="2400" i="1"/>
              <a:t>Pisaster giganteus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8809132259309772E-2"/>
          <c:y val="9.4941521178412466E-2"/>
          <c:w val="0.88045274412511632"/>
          <c:h val="0.766263683502976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593792"/>
        <c:axId val="50595328"/>
      </c:barChart>
      <c:dateAx>
        <c:axId val="50593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5400000" vert="horz"/>
          <a:lstStyle/>
          <a:p>
            <a:pPr>
              <a:defRPr sz="1800"/>
            </a:pPr>
            <a:endParaRPr lang="en-US"/>
          </a:p>
        </c:txPr>
        <c:crossAx val="50595328"/>
        <c:crosses val="autoZero"/>
        <c:auto val="0"/>
        <c:lblOffset val="100"/>
        <c:baseTimeUnit val="days"/>
        <c:majorUnit val="2"/>
        <c:majorTimeUnit val="days"/>
        <c:minorUnit val="2017"/>
        <c:minorTimeUnit val="days"/>
      </c:dateAx>
      <c:valAx>
        <c:axId val="50595328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rgbClr val="4F81BD">
                  <a:alpha val="0"/>
                </a:srgb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b="1" i="0" baseline="0">
                    <a:latin typeface="+mn-lt"/>
                  </a:rPr>
                  <a:t>Density  (#/m</a:t>
                </a:r>
                <a:r>
                  <a:rPr lang="en-US" sz="1800" b="1" i="0" baseline="30000">
                    <a:latin typeface="+mn-lt"/>
                  </a:rPr>
                  <a:t>2</a:t>
                </a:r>
                <a:r>
                  <a:rPr lang="en-US" sz="1800" b="1" i="0" baseline="0">
                    <a:latin typeface="+mn-lt"/>
                  </a:rPr>
                  <a:t>)</a:t>
                </a:r>
                <a:endParaRPr lang="en-US" sz="1800">
                  <a:latin typeface="+mn-lt"/>
                </a:endParaRPr>
              </a:p>
            </c:rich>
          </c:tx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05937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Sunflower Stars</a:t>
            </a:r>
          </a:p>
          <a:p>
            <a:pPr>
              <a:defRPr/>
            </a:pPr>
            <a:r>
              <a:rPr lang="en-US" i="1"/>
              <a:t>Pycnopodia helianthoides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620495577202569E-2"/>
          <c:y val="3.6493253213731695E-2"/>
          <c:w val="0.89230671066661948"/>
          <c:h val="0.8255473420878597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errBars>
            <c:errBarType val="both"/>
            <c:errValType val="cust"/>
            <c:noEndCap val="0"/>
            <c:plus>
              <c:numRef>
                <c:f>Stars!$D$2:$D$32</c:f>
                <c:numCache>
                  <c:formatCode>General</c:formatCode>
                  <c:ptCount val="31"/>
                  <c:pt idx="0">
                    <c:v>1.3864386860643451E-3</c:v>
                  </c:pt>
                  <c:pt idx="1">
                    <c:v>3.5326777476458814E-4</c:v>
                  </c:pt>
                  <c:pt idx="2">
                    <c:v>3.7222672126877021E-4</c:v>
                  </c:pt>
                  <c:pt idx="3">
                    <c:v>8.5264831683650399E-4</c:v>
                  </c:pt>
                  <c:pt idx="4">
                    <c:v>3.5344676599762671E-3</c:v>
                  </c:pt>
                  <c:pt idx="5">
                    <c:v>4.1410614010395806E-3</c:v>
                  </c:pt>
                  <c:pt idx="6">
                    <c:v>5.9233139285082333E-3</c:v>
                  </c:pt>
                  <c:pt idx="7">
                    <c:v>7.9378596945602949E-3</c:v>
                  </c:pt>
                  <c:pt idx="8">
                    <c:v>3.7843294316137733E-3</c:v>
                  </c:pt>
                  <c:pt idx="9">
                    <c:v>2.485637595017646E-3</c:v>
                  </c:pt>
                  <c:pt idx="10">
                    <c:v>3.1003546198077017E-3</c:v>
                  </c:pt>
                  <c:pt idx="11">
                    <c:v>2.3978647851753045E-3</c:v>
                  </c:pt>
                  <c:pt idx="12">
                    <c:v>2.1922502832975796E-3</c:v>
                  </c:pt>
                  <c:pt idx="13">
                    <c:v>1.2245108361798021E-3</c:v>
                  </c:pt>
                  <c:pt idx="14">
                    <c:v>1.5804123832838673E-3</c:v>
                  </c:pt>
                  <c:pt idx="15">
                    <c:v>8.5634185076822989E-4</c:v>
                  </c:pt>
                  <c:pt idx="16">
                    <c:v>9.5206817594518857E-4</c:v>
                  </c:pt>
                  <c:pt idx="17">
                    <c:v>1.7846526165568848E-3</c:v>
                  </c:pt>
                  <c:pt idx="18">
                    <c:v>8.2686885537973567E-3</c:v>
                  </c:pt>
                  <c:pt idx="19">
                    <c:v>7.081723647465836E-3</c:v>
                  </c:pt>
                  <c:pt idx="20">
                    <c:v>2.9281995439039447E-3</c:v>
                  </c:pt>
                  <c:pt idx="21">
                    <c:v>3.5473084106745103E-3</c:v>
                  </c:pt>
                  <c:pt idx="22">
                    <c:v>4.8027784819710036E-3</c:v>
                  </c:pt>
                  <c:pt idx="23">
                    <c:v>5.7143942579598152E-3</c:v>
                  </c:pt>
                  <c:pt idx="24">
                    <c:v>5.386527603181205E-3</c:v>
                  </c:pt>
                  <c:pt idx="25">
                    <c:v>6.1262645741830138E-3</c:v>
                  </c:pt>
                  <c:pt idx="26">
                    <c:v>4.1483715809508938E-3</c:v>
                  </c:pt>
                  <c:pt idx="27">
                    <c:v>4.7321753572727703E-3</c:v>
                  </c:pt>
                  <c:pt idx="28">
                    <c:v>9.8978643286699447E-3</c:v>
                  </c:pt>
                  <c:pt idx="29">
                    <c:v>5.2720217377043395E-3</c:v>
                  </c:pt>
                  <c:pt idx="30">
                    <c:v>5.8662226956323928E-3</c:v>
                  </c:pt>
                </c:numCache>
              </c:numRef>
            </c:plus>
            <c:minus>
              <c:numRef>
                <c:f>Stars!$D$2:$D$32</c:f>
                <c:numCache>
                  <c:formatCode>General</c:formatCode>
                  <c:ptCount val="31"/>
                  <c:pt idx="0">
                    <c:v>1.3864386860643451E-3</c:v>
                  </c:pt>
                  <c:pt idx="1">
                    <c:v>3.5326777476458814E-4</c:v>
                  </c:pt>
                  <c:pt idx="2">
                    <c:v>3.7222672126877021E-4</c:v>
                  </c:pt>
                  <c:pt idx="3">
                    <c:v>8.5264831683650399E-4</c:v>
                  </c:pt>
                  <c:pt idx="4">
                    <c:v>3.5344676599762671E-3</c:v>
                  </c:pt>
                  <c:pt idx="5">
                    <c:v>4.1410614010395806E-3</c:v>
                  </c:pt>
                  <c:pt idx="6">
                    <c:v>5.9233139285082333E-3</c:v>
                  </c:pt>
                  <c:pt idx="7">
                    <c:v>7.9378596945602949E-3</c:v>
                  </c:pt>
                  <c:pt idx="8">
                    <c:v>3.7843294316137733E-3</c:v>
                  </c:pt>
                  <c:pt idx="9">
                    <c:v>2.485637595017646E-3</c:v>
                  </c:pt>
                  <c:pt idx="10">
                    <c:v>3.1003546198077017E-3</c:v>
                  </c:pt>
                  <c:pt idx="11">
                    <c:v>2.3978647851753045E-3</c:v>
                  </c:pt>
                  <c:pt idx="12">
                    <c:v>2.1922502832975796E-3</c:v>
                  </c:pt>
                  <c:pt idx="13">
                    <c:v>1.2245108361798021E-3</c:v>
                  </c:pt>
                  <c:pt idx="14">
                    <c:v>1.5804123832838673E-3</c:v>
                  </c:pt>
                  <c:pt idx="15">
                    <c:v>8.5634185076822989E-4</c:v>
                  </c:pt>
                  <c:pt idx="16">
                    <c:v>9.5206817594518857E-4</c:v>
                  </c:pt>
                  <c:pt idx="17">
                    <c:v>1.7846526165568848E-3</c:v>
                  </c:pt>
                  <c:pt idx="18">
                    <c:v>8.2686885537973567E-3</c:v>
                  </c:pt>
                  <c:pt idx="19">
                    <c:v>7.081723647465836E-3</c:v>
                  </c:pt>
                  <c:pt idx="20">
                    <c:v>2.9281995439039447E-3</c:v>
                  </c:pt>
                  <c:pt idx="21">
                    <c:v>3.5473084106745103E-3</c:v>
                  </c:pt>
                  <c:pt idx="22">
                    <c:v>4.8027784819710036E-3</c:v>
                  </c:pt>
                  <c:pt idx="23">
                    <c:v>5.7143942579598152E-3</c:v>
                  </c:pt>
                  <c:pt idx="24">
                    <c:v>5.386527603181205E-3</c:v>
                  </c:pt>
                  <c:pt idx="25">
                    <c:v>6.1262645741830138E-3</c:v>
                  </c:pt>
                  <c:pt idx="26">
                    <c:v>4.1483715809508938E-3</c:v>
                  </c:pt>
                  <c:pt idx="27">
                    <c:v>4.7321753572727703E-3</c:v>
                  </c:pt>
                  <c:pt idx="28">
                    <c:v>9.8978643286699447E-3</c:v>
                  </c:pt>
                  <c:pt idx="29">
                    <c:v>5.2720217377043395E-3</c:v>
                  </c:pt>
                  <c:pt idx="30">
                    <c:v>5.8662226956323928E-3</c:v>
                  </c:pt>
                </c:numCache>
              </c:numRef>
            </c:minus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numRef>
              <c:f>Stars!$B$2:$B$38</c:f>
              <c:numCache>
                <c:formatCode>General</c:formatCode>
                <c:ptCount val="37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  <c:pt idx="34">
                  <c:v>2017</c:v>
                </c:pt>
                <c:pt idx="35">
                  <c:v>2018</c:v>
                </c:pt>
                <c:pt idx="36">
                  <c:v>2019</c:v>
                </c:pt>
              </c:numCache>
            </c:numRef>
          </c:cat>
          <c:val>
            <c:numRef>
              <c:f>Stars!$C$2:$C$38</c:f>
              <c:numCache>
                <c:formatCode>0.0000</c:formatCode>
                <c:ptCount val="37"/>
                <c:pt idx="0">
                  <c:v>3.7500000000000003E-3</c:v>
                </c:pt>
                <c:pt idx="1">
                  <c:v>7.1428571428571429E-4</c:v>
                </c:pt>
                <c:pt idx="2">
                  <c:v>1.2896825396825397E-3</c:v>
                </c:pt>
                <c:pt idx="3">
                  <c:v>2.9513888888888892E-3</c:v>
                </c:pt>
                <c:pt idx="4">
                  <c:v>2.1440972222222226E-2</c:v>
                </c:pt>
                <c:pt idx="5">
                  <c:v>2.6736111111111103E-2</c:v>
                </c:pt>
                <c:pt idx="6">
                  <c:v>3.6284722222222225E-2</c:v>
                </c:pt>
                <c:pt idx="7">
                  <c:v>4.4965277777777805E-2</c:v>
                </c:pt>
                <c:pt idx="8">
                  <c:v>2.6388888888888878E-2</c:v>
                </c:pt>
                <c:pt idx="9">
                  <c:v>1.5972222222222221E-2</c:v>
                </c:pt>
                <c:pt idx="10">
                  <c:v>1.6579861111111108E-2</c:v>
                </c:pt>
                <c:pt idx="11">
                  <c:v>1.3281249999999994E-2</c:v>
                </c:pt>
                <c:pt idx="12">
                  <c:v>1.4409722222222213E-2</c:v>
                </c:pt>
                <c:pt idx="13">
                  <c:v>8.072916666666664E-3</c:v>
                </c:pt>
                <c:pt idx="14">
                  <c:v>8.9409722222222234E-3</c:v>
                </c:pt>
                <c:pt idx="15">
                  <c:v>3.6458333333333338E-3</c:v>
                </c:pt>
                <c:pt idx="16">
                  <c:v>4.8611111111111121E-3</c:v>
                </c:pt>
                <c:pt idx="17">
                  <c:v>1.059027777777778E-2</c:v>
                </c:pt>
                <c:pt idx="18">
                  <c:v>5.9895833333333377E-2</c:v>
                </c:pt>
                <c:pt idx="19">
                  <c:v>4.9565972222222254E-2</c:v>
                </c:pt>
                <c:pt idx="20">
                  <c:v>2.4826388888888874E-2</c:v>
                </c:pt>
                <c:pt idx="21">
                  <c:v>3.020833333333332E-2</c:v>
                </c:pt>
                <c:pt idx="22">
                  <c:v>3.9670138888888866E-2</c:v>
                </c:pt>
                <c:pt idx="23">
                  <c:v>4.4357638888888933E-2</c:v>
                </c:pt>
                <c:pt idx="24">
                  <c:v>3.7586805555555533E-2</c:v>
                </c:pt>
                <c:pt idx="25">
                  <c:v>4.2968749999999993E-2</c:v>
                </c:pt>
                <c:pt idx="26">
                  <c:v>3.368055555555554E-2</c:v>
                </c:pt>
                <c:pt idx="27">
                  <c:v>3.4288194444444434E-2</c:v>
                </c:pt>
                <c:pt idx="28">
                  <c:v>6.1371527777777858E-2</c:v>
                </c:pt>
                <c:pt idx="29">
                  <c:v>3.7065972222222195E-2</c:v>
                </c:pt>
                <c:pt idx="30">
                  <c:v>4.2795138888888869E-2</c:v>
                </c:pt>
                <c:pt idx="31">
                  <c:v>8.68055555555556E-5</c:v>
                </c:pt>
                <c:pt idx="32">
                  <c:v>1.7361111111111101E-4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6-4F88-9360-C7DEE9BF1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6"/>
        <c:axId val="55174272"/>
        <c:axId val="55175808"/>
      </c:barChart>
      <c:catAx>
        <c:axId val="55174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75808"/>
        <c:crosses val="autoZero"/>
        <c:auto val="1"/>
        <c:lblAlgn val="ctr"/>
        <c:lblOffset val="10"/>
        <c:tickLblSkip val="2"/>
        <c:tickMarkSkip val="1"/>
        <c:noMultiLvlLbl val="0"/>
      </c:catAx>
      <c:valAx>
        <c:axId val="5517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Text" lastClr="000000">
                  <a:tint val="75000"/>
                  <a:shade val="95000"/>
                  <a:satMod val="105000"/>
                  <a:alpha val="0"/>
                </a:sys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Density  #/m</a:t>
                </a:r>
                <a:r>
                  <a:rPr lang="en-US" sz="1600" baseline="30000"/>
                  <a:t>2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74272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800" dirty="0"/>
              <a:t>Santa Rosa</a:t>
            </a:r>
            <a:r>
              <a:rPr lang="en-US" sz="2800" baseline="0" dirty="0"/>
              <a:t> Island</a:t>
            </a:r>
            <a:endParaRPr lang="en-US" sz="2800" dirty="0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8.4391185476815386E-2"/>
          <c:y val="6.7288829210900639E-2"/>
          <c:w val="0.83124605187063449"/>
          <c:h val="0.83039182871289741"/>
        </c:manualLayout>
      </c:layout>
      <c:lineChart>
        <c:grouping val="standard"/>
        <c:varyColors val="0"/>
        <c:ser>
          <c:idx val="0"/>
          <c:order val="0"/>
          <c:tx>
            <c:strRef>
              <c:f>'Urchins&amp;Pycnopodia'!$H$1</c:f>
              <c:strCache>
                <c:ptCount val="1"/>
                <c:pt idx="0">
                  <c:v>Purple Urchins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'Urchins&amp;Pycnopodia'!$K$3:$K$39</c:f>
                <c:numCache>
                  <c:formatCode>General</c:formatCode>
                  <c:ptCount val="37"/>
                  <c:pt idx="0">
                    <c:v>1.7627894930494903</c:v>
                  </c:pt>
                  <c:pt idx="1">
                    <c:v>1.7787907798994973</c:v>
                  </c:pt>
                  <c:pt idx="2">
                    <c:v>2.2567793913647201</c:v>
                  </c:pt>
                  <c:pt idx="3">
                    <c:v>2.7764010477194714</c:v>
                  </c:pt>
                  <c:pt idx="4">
                    <c:v>1.9215581772679262</c:v>
                  </c:pt>
                  <c:pt idx="5">
                    <c:v>2.2919463106216358</c:v>
                  </c:pt>
                  <c:pt idx="6">
                    <c:v>0.32462313366074402</c:v>
                  </c:pt>
                  <c:pt idx="7">
                    <c:v>0.94163166776617757</c:v>
                  </c:pt>
                  <c:pt idx="8">
                    <c:v>1.4619221378376523</c:v>
                  </c:pt>
                  <c:pt idx="9">
                    <c:v>0.30872436648777307</c:v>
                  </c:pt>
                  <c:pt idx="10">
                    <c:v>0.31263415199614752</c:v>
                  </c:pt>
                  <c:pt idx="11">
                    <c:v>0.23841075744507989</c:v>
                  </c:pt>
                  <c:pt idx="12">
                    <c:v>0.16098727301113924</c:v>
                  </c:pt>
                  <c:pt idx="13">
                    <c:v>0.29936176616815058</c:v>
                  </c:pt>
                  <c:pt idx="14">
                    <c:v>0.25703291055346161</c:v>
                  </c:pt>
                  <c:pt idx="15">
                    <c:v>0.38297659959551383</c:v>
                  </c:pt>
                  <c:pt idx="16">
                    <c:v>2.525883425878706</c:v>
                  </c:pt>
                  <c:pt idx="17">
                    <c:v>3.0481683791044314</c:v>
                  </c:pt>
                  <c:pt idx="18">
                    <c:v>7.0349009480735658</c:v>
                  </c:pt>
                  <c:pt idx="19">
                    <c:v>2.1481234889571694</c:v>
                  </c:pt>
                  <c:pt idx="20">
                    <c:v>0.15089021553055434</c:v>
                  </c:pt>
                  <c:pt idx="21">
                    <c:v>0.11952286093343935</c:v>
                  </c:pt>
                  <c:pt idx="22">
                    <c:v>0.3069143668377689</c:v>
                  </c:pt>
                  <c:pt idx="23">
                    <c:v>7.9231037600324197E-2</c:v>
                  </c:pt>
                  <c:pt idx="24">
                    <c:v>0.20080306145210078</c:v>
                  </c:pt>
                  <c:pt idx="25">
                    <c:v>8.8216704477403915E-2</c:v>
                  </c:pt>
                  <c:pt idx="26">
                    <c:v>1.1328697892677808</c:v>
                  </c:pt>
                  <c:pt idx="27">
                    <c:v>0.79226863774622613</c:v>
                  </c:pt>
                  <c:pt idx="28">
                    <c:v>0.74950012736296945</c:v>
                  </c:pt>
                  <c:pt idx="29">
                    <c:v>0.70780403504657885</c:v>
                  </c:pt>
                  <c:pt idx="30">
                    <c:v>0.18032647250002798</c:v>
                  </c:pt>
                  <c:pt idx="31">
                    <c:v>0.15983001883449466</c:v>
                  </c:pt>
                  <c:pt idx="32">
                    <c:v>2.56838995951296</c:v>
                  </c:pt>
                  <c:pt idx="33">
                    <c:v>5.3876737297923754</c:v>
                  </c:pt>
                  <c:pt idx="34">
                    <c:v>3.3259128729502359</c:v>
                  </c:pt>
                  <c:pt idx="35">
                    <c:v>3.3617247740427652</c:v>
                  </c:pt>
                  <c:pt idx="36">
                    <c:v>6.8059600624845</c:v>
                  </c:pt>
                </c:numCache>
              </c:numRef>
            </c:plus>
            <c:minus>
              <c:numRef>
                <c:f>'Urchins&amp;Pycnopodia'!$K$3:$K$39</c:f>
                <c:numCache>
                  <c:formatCode>General</c:formatCode>
                  <c:ptCount val="37"/>
                  <c:pt idx="0">
                    <c:v>1.7627894930494903</c:v>
                  </c:pt>
                  <c:pt idx="1">
                    <c:v>1.7787907798994973</c:v>
                  </c:pt>
                  <c:pt idx="2">
                    <c:v>2.2567793913647201</c:v>
                  </c:pt>
                  <c:pt idx="3">
                    <c:v>2.7764010477194714</c:v>
                  </c:pt>
                  <c:pt idx="4">
                    <c:v>1.9215581772679262</c:v>
                  </c:pt>
                  <c:pt idx="5">
                    <c:v>2.2919463106216358</c:v>
                  </c:pt>
                  <c:pt idx="6">
                    <c:v>0.32462313366074402</c:v>
                  </c:pt>
                  <c:pt idx="7">
                    <c:v>0.94163166776617757</c:v>
                  </c:pt>
                  <c:pt idx="8">
                    <c:v>1.4619221378376523</c:v>
                  </c:pt>
                  <c:pt idx="9">
                    <c:v>0.30872436648777307</c:v>
                  </c:pt>
                  <c:pt idx="10">
                    <c:v>0.31263415199614752</c:v>
                  </c:pt>
                  <c:pt idx="11">
                    <c:v>0.23841075744507989</c:v>
                  </c:pt>
                  <c:pt idx="12">
                    <c:v>0.16098727301113924</c:v>
                  </c:pt>
                  <c:pt idx="13">
                    <c:v>0.29936176616815058</c:v>
                  </c:pt>
                  <c:pt idx="14">
                    <c:v>0.25703291055346161</c:v>
                  </c:pt>
                  <c:pt idx="15">
                    <c:v>0.38297659959551383</c:v>
                  </c:pt>
                  <c:pt idx="16">
                    <c:v>2.525883425878706</c:v>
                  </c:pt>
                  <c:pt idx="17">
                    <c:v>3.0481683791044314</c:v>
                  </c:pt>
                  <c:pt idx="18">
                    <c:v>7.0349009480735658</c:v>
                  </c:pt>
                  <c:pt idx="19">
                    <c:v>2.1481234889571694</c:v>
                  </c:pt>
                  <c:pt idx="20">
                    <c:v>0.15089021553055434</c:v>
                  </c:pt>
                  <c:pt idx="21">
                    <c:v>0.11952286093343935</c:v>
                  </c:pt>
                  <c:pt idx="22">
                    <c:v>0.3069143668377689</c:v>
                  </c:pt>
                  <c:pt idx="23">
                    <c:v>7.9231037600324197E-2</c:v>
                  </c:pt>
                  <c:pt idx="24">
                    <c:v>0.20080306145210078</c:v>
                  </c:pt>
                  <c:pt idx="25">
                    <c:v>8.8216704477403915E-2</c:v>
                  </c:pt>
                  <c:pt idx="26">
                    <c:v>1.1328697892677808</c:v>
                  </c:pt>
                  <c:pt idx="27">
                    <c:v>0.79226863774622613</c:v>
                  </c:pt>
                  <c:pt idx="28">
                    <c:v>0.74950012736296945</c:v>
                  </c:pt>
                  <c:pt idx="29">
                    <c:v>0.70780403504657885</c:v>
                  </c:pt>
                  <c:pt idx="30">
                    <c:v>0.18032647250002798</c:v>
                  </c:pt>
                  <c:pt idx="31">
                    <c:v>0.15983001883449466</c:v>
                  </c:pt>
                  <c:pt idx="32">
                    <c:v>2.56838995951296</c:v>
                  </c:pt>
                  <c:pt idx="33">
                    <c:v>5.3876737297923754</c:v>
                  </c:pt>
                  <c:pt idx="34">
                    <c:v>3.3259128729502359</c:v>
                  </c:pt>
                  <c:pt idx="35">
                    <c:v>3.3617247740427652</c:v>
                  </c:pt>
                  <c:pt idx="36">
                    <c:v>6.8059600624845</c:v>
                  </c:pt>
                </c:numCache>
              </c:numRef>
            </c:minus>
          </c:errBars>
          <c:cat>
            <c:numRef>
              <c:f>'Urchins&amp;Pycnopodia'!$I$3:$I$40</c:f>
              <c:numCache>
                <c:formatCode>General</c:formatCode>
                <c:ptCount val="38"/>
                <c:pt idx="0">
                  <c:v>1982</c:v>
                </c:pt>
                <c:pt idx="1">
                  <c:v>1983</c:v>
                </c:pt>
                <c:pt idx="2">
                  <c:v>1984</c:v>
                </c:pt>
                <c:pt idx="3">
                  <c:v>1985</c:v>
                </c:pt>
                <c:pt idx="4">
                  <c:v>1986</c:v>
                </c:pt>
                <c:pt idx="5">
                  <c:v>1987</c:v>
                </c:pt>
                <c:pt idx="6">
                  <c:v>1988</c:v>
                </c:pt>
                <c:pt idx="7">
                  <c:v>1989</c:v>
                </c:pt>
                <c:pt idx="8">
                  <c:v>1990</c:v>
                </c:pt>
                <c:pt idx="9">
                  <c:v>1991</c:v>
                </c:pt>
                <c:pt idx="10">
                  <c:v>1992</c:v>
                </c:pt>
                <c:pt idx="11">
                  <c:v>1993</c:v>
                </c:pt>
                <c:pt idx="12">
                  <c:v>1994</c:v>
                </c:pt>
                <c:pt idx="13">
                  <c:v>1995</c:v>
                </c:pt>
                <c:pt idx="14">
                  <c:v>1996</c:v>
                </c:pt>
                <c:pt idx="15">
                  <c:v>1997</c:v>
                </c:pt>
                <c:pt idx="16">
                  <c:v>1998</c:v>
                </c:pt>
                <c:pt idx="17">
                  <c:v>1999</c:v>
                </c:pt>
                <c:pt idx="18">
                  <c:v>2000</c:v>
                </c:pt>
                <c:pt idx="19">
                  <c:v>2001</c:v>
                </c:pt>
                <c:pt idx="20">
                  <c:v>2002</c:v>
                </c:pt>
                <c:pt idx="21">
                  <c:v>2003</c:v>
                </c:pt>
                <c:pt idx="22">
                  <c:v>2004</c:v>
                </c:pt>
                <c:pt idx="23">
                  <c:v>2005</c:v>
                </c:pt>
                <c:pt idx="24">
                  <c:v>2006</c:v>
                </c:pt>
                <c:pt idx="25">
                  <c:v>2007</c:v>
                </c:pt>
                <c:pt idx="26">
                  <c:v>2008</c:v>
                </c:pt>
                <c:pt idx="27">
                  <c:v>2009</c:v>
                </c:pt>
                <c:pt idx="28">
                  <c:v>2010</c:v>
                </c:pt>
                <c:pt idx="29">
                  <c:v>2011</c:v>
                </c:pt>
                <c:pt idx="30">
                  <c:v>2012</c:v>
                </c:pt>
                <c:pt idx="31">
                  <c:v>2013</c:v>
                </c:pt>
                <c:pt idx="32">
                  <c:v>2014</c:v>
                </c:pt>
                <c:pt idx="33">
                  <c:v>2015</c:v>
                </c:pt>
                <c:pt idx="34">
                  <c:v>2016</c:v>
                </c:pt>
                <c:pt idx="35">
                  <c:v>2017</c:v>
                </c:pt>
                <c:pt idx="36">
                  <c:v>2018</c:v>
                </c:pt>
                <c:pt idx="37">
                  <c:v>2019</c:v>
                </c:pt>
              </c:numCache>
            </c:numRef>
          </c:cat>
          <c:val>
            <c:numRef>
              <c:f>'Urchins&amp;Pycnopodia'!$J$3:$J$40</c:f>
              <c:numCache>
                <c:formatCode>0.00</c:formatCode>
                <c:ptCount val="38"/>
                <c:pt idx="0">
                  <c:v>12.957142857142857</c:v>
                </c:pt>
                <c:pt idx="1">
                  <c:v>9.35</c:v>
                </c:pt>
                <c:pt idx="2">
                  <c:v>12.6</c:v>
                </c:pt>
                <c:pt idx="3">
                  <c:v>21.741666666666667</c:v>
                </c:pt>
                <c:pt idx="4">
                  <c:v>29.391666666666666</c:v>
                </c:pt>
                <c:pt idx="5">
                  <c:v>16.616666666666667</c:v>
                </c:pt>
                <c:pt idx="6">
                  <c:v>0.89166666666666672</c:v>
                </c:pt>
                <c:pt idx="7">
                  <c:v>5.375</c:v>
                </c:pt>
                <c:pt idx="8">
                  <c:v>4.5083333333333337</c:v>
                </c:pt>
                <c:pt idx="9">
                  <c:v>1.1000000000000001</c:v>
                </c:pt>
                <c:pt idx="10">
                  <c:v>1</c:v>
                </c:pt>
                <c:pt idx="11">
                  <c:v>0.72499999999999998</c:v>
                </c:pt>
                <c:pt idx="12">
                  <c:v>0.65833333333333333</c:v>
                </c:pt>
                <c:pt idx="13">
                  <c:v>1.4916666666666667</c:v>
                </c:pt>
                <c:pt idx="14">
                  <c:v>0.73611111111111116</c:v>
                </c:pt>
                <c:pt idx="15">
                  <c:v>1.1388888888888888</c:v>
                </c:pt>
                <c:pt idx="16">
                  <c:v>11.847222222222221</c:v>
                </c:pt>
                <c:pt idx="17">
                  <c:v>19.069444444444443</c:v>
                </c:pt>
                <c:pt idx="18">
                  <c:v>42.208333333333336</c:v>
                </c:pt>
                <c:pt idx="19">
                  <c:v>5.875</c:v>
                </c:pt>
                <c:pt idx="20">
                  <c:v>0.29166666666666669</c:v>
                </c:pt>
                <c:pt idx="21">
                  <c:v>0.33333333333333331</c:v>
                </c:pt>
                <c:pt idx="22">
                  <c:v>0.54166666666666663</c:v>
                </c:pt>
                <c:pt idx="23">
                  <c:v>0.15277777777777779</c:v>
                </c:pt>
                <c:pt idx="24">
                  <c:v>0.63888888888888884</c:v>
                </c:pt>
                <c:pt idx="25">
                  <c:v>0.1388888888888889</c:v>
                </c:pt>
                <c:pt idx="26">
                  <c:v>2.8194444444444446</c:v>
                </c:pt>
                <c:pt idx="27">
                  <c:v>1.9444444444444444</c:v>
                </c:pt>
                <c:pt idx="28">
                  <c:v>1.8611111111111112</c:v>
                </c:pt>
                <c:pt idx="29">
                  <c:v>1.4861111111111112</c:v>
                </c:pt>
                <c:pt idx="30">
                  <c:v>0.52777777777777779</c:v>
                </c:pt>
                <c:pt idx="31">
                  <c:v>0.375</c:v>
                </c:pt>
                <c:pt idx="32">
                  <c:v>12.416666666666666</c:v>
                </c:pt>
                <c:pt idx="33">
                  <c:v>34.388888888888886</c:v>
                </c:pt>
                <c:pt idx="34" formatCode="General">
                  <c:v>37.958333333333336</c:v>
                </c:pt>
                <c:pt idx="35" formatCode="General">
                  <c:v>41.388889948527016</c:v>
                </c:pt>
                <c:pt idx="36" formatCode="General">
                  <c:v>95.4305555555556</c:v>
                </c:pt>
                <c:pt idx="37" formatCode="General">
                  <c:v>59.0277777777778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B8-4D1D-A309-25FBD0144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258944"/>
        <c:axId val="56260480"/>
      </c:lineChart>
      <c:lineChart>
        <c:grouping val="standard"/>
        <c:varyColors val="0"/>
        <c:ser>
          <c:idx val="1"/>
          <c:order val="1"/>
          <c:tx>
            <c:strRef>
              <c:f>'Urchins&amp;Pycnopodia'!$A$1</c:f>
              <c:strCache>
                <c:ptCount val="1"/>
                <c:pt idx="0">
                  <c:v>Sunflower Stars</c:v>
                </c:pt>
              </c:strCache>
            </c:strRef>
          </c:tx>
          <c:spPr>
            <a:ln>
              <a:solidFill>
                <a:srgbClr val="EFB08D"/>
              </a:solidFill>
            </a:ln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'Urchins&amp;Pycnopodia'!$D$4:$D$36</c:f>
                <c:numCache>
                  <c:formatCode>General</c:formatCode>
                  <c:ptCount val="33"/>
                  <c:pt idx="0">
                    <c:v>0</c:v>
                  </c:pt>
                  <c:pt idx="1">
                    <c:v>8.333333333333335E-4</c:v>
                  </c:pt>
                  <c:pt idx="2">
                    <c:v>9.7426718668361346E-4</c:v>
                  </c:pt>
                  <c:pt idx="3">
                    <c:v>1.2618243404986054E-3</c:v>
                  </c:pt>
                  <c:pt idx="4">
                    <c:v>1.1825315447798301E-2</c:v>
                  </c:pt>
                  <c:pt idx="5">
                    <c:v>1.0474194468074684E-2</c:v>
                  </c:pt>
                  <c:pt idx="6">
                    <c:v>2.0221164720299941E-2</c:v>
                  </c:pt>
                  <c:pt idx="7">
                    <c:v>2.6936556782908096E-2</c:v>
                  </c:pt>
                  <c:pt idx="8">
                    <c:v>1.1883431802351395E-2</c:v>
                  </c:pt>
                  <c:pt idx="9">
                    <c:v>8.7084868091080701E-3</c:v>
                  </c:pt>
                  <c:pt idx="10">
                    <c:v>1.2542305443097151E-2</c:v>
                  </c:pt>
                  <c:pt idx="11">
                    <c:v>9.013946126405643E-3</c:v>
                  </c:pt>
                  <c:pt idx="12">
                    <c:v>6.8721991604722386E-3</c:v>
                  </c:pt>
                  <c:pt idx="13">
                    <c:v>3.9532343624377013E-3</c:v>
                  </c:pt>
                  <c:pt idx="14">
                    <c:v>5.2861253951378894E-3</c:v>
                  </c:pt>
                  <c:pt idx="15">
                    <c:v>2.9808898818232689E-3</c:v>
                  </c:pt>
                  <c:pt idx="16">
                    <c:v>3.0509424853626438E-3</c:v>
                  </c:pt>
                  <c:pt idx="17">
                    <c:v>6.9126255167187775E-3</c:v>
                  </c:pt>
                  <c:pt idx="18">
                    <c:v>2.1878402845544261E-2</c:v>
                  </c:pt>
                  <c:pt idx="19">
                    <c:v>2.0928354730987128E-2</c:v>
                  </c:pt>
                  <c:pt idx="20">
                    <c:v>7.3887828028082088E-3</c:v>
                  </c:pt>
                  <c:pt idx="21">
                    <c:v>9.3941888342014817E-3</c:v>
                  </c:pt>
                  <c:pt idx="22">
                    <c:v>1.0676004510602516E-2</c:v>
                  </c:pt>
                  <c:pt idx="23">
                    <c:v>1.4683612144444054E-2</c:v>
                  </c:pt>
                  <c:pt idx="24">
                    <c:v>1.6939817797241005E-2</c:v>
                  </c:pt>
                  <c:pt idx="25">
                    <c:v>2.0967673858841723E-2</c:v>
                  </c:pt>
                  <c:pt idx="26">
                    <c:v>1.3480549345645959E-2</c:v>
                  </c:pt>
                  <c:pt idx="27">
                    <c:v>1.4401263294576546E-2</c:v>
                  </c:pt>
                  <c:pt idx="28">
                    <c:v>3.8581552006144361E-2</c:v>
                  </c:pt>
                  <c:pt idx="29">
                    <c:v>2.0057725825111093E-2</c:v>
                  </c:pt>
                  <c:pt idx="30">
                    <c:v>1.631612550212631E-2</c:v>
                  </c:pt>
                  <c:pt idx="31">
                    <c:v>0</c:v>
                  </c:pt>
                  <c:pt idx="32">
                    <c:v>0</c:v>
                  </c:pt>
                </c:numCache>
              </c:numRef>
            </c:plus>
            <c:minus>
              <c:numRef>
                <c:f>'Urchins&amp;Pycnopodia'!$D$4:$D$36</c:f>
                <c:numCache>
                  <c:formatCode>General</c:formatCode>
                  <c:ptCount val="33"/>
                  <c:pt idx="0">
                    <c:v>0</c:v>
                  </c:pt>
                  <c:pt idx="1">
                    <c:v>8.333333333333335E-4</c:v>
                  </c:pt>
                  <c:pt idx="2">
                    <c:v>9.7426718668361346E-4</c:v>
                  </c:pt>
                  <c:pt idx="3">
                    <c:v>1.2618243404986054E-3</c:v>
                  </c:pt>
                  <c:pt idx="4">
                    <c:v>1.1825315447798301E-2</c:v>
                  </c:pt>
                  <c:pt idx="5">
                    <c:v>1.0474194468074684E-2</c:v>
                  </c:pt>
                  <c:pt idx="6">
                    <c:v>2.0221164720299941E-2</c:v>
                  </c:pt>
                  <c:pt idx="7">
                    <c:v>2.6936556782908096E-2</c:v>
                  </c:pt>
                  <c:pt idx="8">
                    <c:v>1.1883431802351395E-2</c:v>
                  </c:pt>
                  <c:pt idx="9">
                    <c:v>8.7084868091080701E-3</c:v>
                  </c:pt>
                  <c:pt idx="10">
                    <c:v>1.2542305443097151E-2</c:v>
                  </c:pt>
                  <c:pt idx="11">
                    <c:v>9.013946126405643E-3</c:v>
                  </c:pt>
                  <c:pt idx="12">
                    <c:v>6.8721991604722386E-3</c:v>
                  </c:pt>
                  <c:pt idx="13">
                    <c:v>3.9532343624377013E-3</c:v>
                  </c:pt>
                  <c:pt idx="14">
                    <c:v>5.2861253951378894E-3</c:v>
                  </c:pt>
                  <c:pt idx="15">
                    <c:v>2.9808898818232689E-3</c:v>
                  </c:pt>
                  <c:pt idx="16">
                    <c:v>3.0509424853626438E-3</c:v>
                  </c:pt>
                  <c:pt idx="17">
                    <c:v>6.9126255167187775E-3</c:v>
                  </c:pt>
                  <c:pt idx="18">
                    <c:v>2.1878402845544261E-2</c:v>
                  </c:pt>
                  <c:pt idx="19">
                    <c:v>2.0928354730987128E-2</c:v>
                  </c:pt>
                  <c:pt idx="20">
                    <c:v>7.3887828028082088E-3</c:v>
                  </c:pt>
                  <c:pt idx="21">
                    <c:v>9.3941888342014817E-3</c:v>
                  </c:pt>
                  <c:pt idx="22">
                    <c:v>1.0676004510602516E-2</c:v>
                  </c:pt>
                  <c:pt idx="23">
                    <c:v>1.4683612144444054E-2</c:v>
                  </c:pt>
                  <c:pt idx="24">
                    <c:v>1.6939817797241005E-2</c:v>
                  </c:pt>
                  <c:pt idx="25">
                    <c:v>2.0967673858841723E-2</c:v>
                  </c:pt>
                  <c:pt idx="26">
                    <c:v>1.3480549345645959E-2</c:v>
                  </c:pt>
                  <c:pt idx="27">
                    <c:v>1.4401263294576546E-2</c:v>
                  </c:pt>
                  <c:pt idx="28">
                    <c:v>3.8581552006144361E-2</c:v>
                  </c:pt>
                  <c:pt idx="29">
                    <c:v>2.0057725825111093E-2</c:v>
                  </c:pt>
                  <c:pt idx="30">
                    <c:v>1.631612550212631E-2</c:v>
                  </c:pt>
                  <c:pt idx="31">
                    <c:v>0</c:v>
                  </c:pt>
                  <c:pt idx="32">
                    <c:v>0</c:v>
                  </c:pt>
                </c:numCache>
              </c:numRef>
            </c:minus>
          </c:errBars>
          <c:val>
            <c:numRef>
              <c:f>'Urchins&amp;Pycnopodia'!$C$3:$C$40</c:f>
              <c:numCache>
                <c:formatCode>0.00</c:formatCode>
                <c:ptCount val="38"/>
                <c:pt idx="1">
                  <c:v>0</c:v>
                </c:pt>
                <c:pt idx="2">
                  <c:v>8.3333333333333339E-4</c:v>
                </c:pt>
                <c:pt idx="3">
                  <c:v>2.3148148148148147E-3</c:v>
                </c:pt>
                <c:pt idx="4">
                  <c:v>4.6296296296296294E-3</c:v>
                </c:pt>
                <c:pt idx="5">
                  <c:v>9.3981481481481499E-2</c:v>
                </c:pt>
                <c:pt idx="6">
                  <c:v>0.13009259259259257</c:v>
                </c:pt>
                <c:pt idx="7">
                  <c:v>0.16249999999999998</c:v>
                </c:pt>
                <c:pt idx="8">
                  <c:v>0.22129629629629624</c:v>
                </c:pt>
                <c:pt idx="9">
                  <c:v>9.3518518518518515E-2</c:v>
                </c:pt>
                <c:pt idx="10">
                  <c:v>6.1111111111111088E-2</c:v>
                </c:pt>
                <c:pt idx="11">
                  <c:v>6.8518518518518506E-2</c:v>
                </c:pt>
                <c:pt idx="12">
                  <c:v>3.9814814814814824E-2</c:v>
                </c:pt>
                <c:pt idx="13">
                  <c:v>5.3703703703703726E-2</c:v>
                </c:pt>
                <c:pt idx="14">
                  <c:v>2.4074074074074085E-2</c:v>
                </c:pt>
                <c:pt idx="15">
                  <c:v>2.6388888888888896E-2</c:v>
                </c:pt>
                <c:pt idx="16">
                  <c:v>6.0185185185185185E-3</c:v>
                </c:pt>
                <c:pt idx="17">
                  <c:v>1.2962962962962961E-2</c:v>
                </c:pt>
                <c:pt idx="18">
                  <c:v>3.7500000000000006E-2</c:v>
                </c:pt>
                <c:pt idx="19">
                  <c:v>0.25462962962962954</c:v>
                </c:pt>
                <c:pt idx="20">
                  <c:v>0.20972222222222225</c:v>
                </c:pt>
                <c:pt idx="21">
                  <c:v>8.6574074074074081E-2</c:v>
                </c:pt>
                <c:pt idx="22">
                  <c:v>9.3981481481481471E-2</c:v>
                </c:pt>
                <c:pt idx="23">
                  <c:v>0.11388888888888893</c:v>
                </c:pt>
                <c:pt idx="24">
                  <c:v>0.15555555555555559</c:v>
                </c:pt>
                <c:pt idx="25">
                  <c:v>0.11157407407407408</c:v>
                </c:pt>
                <c:pt idx="26">
                  <c:v>0.13703703703703701</c:v>
                </c:pt>
                <c:pt idx="27">
                  <c:v>0.10601851851851855</c:v>
                </c:pt>
                <c:pt idx="28">
                  <c:v>0.12916666666666668</c:v>
                </c:pt>
                <c:pt idx="29">
                  <c:v>0.23333333333333334</c:v>
                </c:pt>
                <c:pt idx="30">
                  <c:v>0.12592592592592591</c:v>
                </c:pt>
                <c:pt idx="31">
                  <c:v>0.13148148148148148</c:v>
                </c:pt>
                <c:pt idx="32">
                  <c:v>0</c:v>
                </c:pt>
                <c:pt idx="33">
                  <c:v>0</c:v>
                </c:pt>
                <c:pt idx="34" formatCode="0.0000">
                  <c:v>0</c:v>
                </c:pt>
                <c:pt idx="35" formatCode="0.0000">
                  <c:v>0</c:v>
                </c:pt>
                <c:pt idx="36" formatCode="0.0000">
                  <c:v>0</c:v>
                </c:pt>
                <c:pt idx="37" formatCode="0.000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B8-4D1D-A309-25FBD0144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276864"/>
        <c:axId val="56274944"/>
      </c:lineChart>
      <c:catAx>
        <c:axId val="56258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700000"/>
          <a:lstStyle/>
          <a:p>
            <a:pPr>
              <a:defRPr sz="1200"/>
            </a:pPr>
            <a:endParaRPr lang="en-US"/>
          </a:p>
        </c:txPr>
        <c:crossAx val="56260480"/>
        <c:crosses val="autoZero"/>
        <c:auto val="1"/>
        <c:lblAlgn val="ctr"/>
        <c:lblOffset val="100"/>
        <c:noMultiLvlLbl val="0"/>
      </c:catAx>
      <c:valAx>
        <c:axId val="56260480"/>
        <c:scaling>
          <c:orientation val="minMax"/>
        </c:scaling>
        <c:delete val="0"/>
        <c:axPos val="l"/>
        <c:majorGridlines>
          <c:spPr>
            <a:ln>
              <a:solidFill>
                <a:srgbClr val="4F81BD">
                  <a:alpha val="0"/>
                </a:srgb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/>
                  <a:t>Purple Urchin Density #/m</a:t>
                </a:r>
                <a:r>
                  <a:rPr lang="en-US" sz="1600" baseline="30000" dirty="0"/>
                  <a:t>2</a:t>
                </a:r>
                <a:endParaRPr lang="en-US" sz="1600" dirty="0"/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56258944"/>
        <c:crosses val="autoZero"/>
        <c:crossBetween val="between"/>
      </c:valAx>
      <c:valAx>
        <c:axId val="56274944"/>
        <c:scaling>
          <c:orientation val="minMax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Sunflower Star Density </a:t>
                </a:r>
                <a:r>
                  <a:rPr lang="en-US" sz="1600" b="1" i="0" baseline="0" dirty="0"/>
                  <a:t>#/m</a:t>
                </a:r>
                <a:r>
                  <a:rPr lang="en-US" sz="1600" b="1" i="0" baseline="30000" dirty="0"/>
                  <a:t>2</a:t>
                </a:r>
                <a:endParaRPr lang="en-US" sz="1600" b="1" i="0" baseline="0" dirty="0"/>
              </a:p>
            </c:rich>
          </c:tx>
          <c:overlay val="0"/>
        </c:title>
        <c:numFmt formatCode="0.0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56276864"/>
        <c:crosses val="max"/>
        <c:crossBetween val="between"/>
      </c:valAx>
      <c:catAx>
        <c:axId val="56276864"/>
        <c:scaling>
          <c:orientation val="minMax"/>
        </c:scaling>
        <c:delete val="1"/>
        <c:axPos val="b"/>
        <c:majorTickMark val="out"/>
        <c:minorTickMark val="none"/>
        <c:tickLblPos val="none"/>
        <c:crossAx val="56274944"/>
        <c:crossesAt val="0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12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200"/>
            </a:pPr>
            <a:endParaRPr lang="en-US"/>
          </a:p>
        </c:txPr>
      </c:legendEntry>
      <c:layout>
        <c:manualLayout>
          <c:xMode val="edge"/>
          <c:yMode val="edge"/>
          <c:x val="0.10813603807998588"/>
          <c:y val="2.6993909415169316E-2"/>
          <c:w val="0.19495588012496903"/>
          <c:h val="0.12756901843685695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Pink Abalone Densities at</a:t>
            </a:r>
          </a:p>
          <a:p>
            <a:pPr>
              <a:defRPr/>
            </a:pPr>
            <a:r>
              <a:rPr lang="en-US"/>
              <a:t>Original 16 KFM Sites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134376624950891E-2"/>
          <c:y val="5.3139589435378547E-2"/>
          <c:w val="0.88776077588441249"/>
          <c:h val="0.79954428409382583"/>
        </c:manualLayout>
      </c:layout>
      <c:lineChart>
        <c:grouping val="standard"/>
        <c:varyColors val="0"/>
        <c:ser>
          <c:idx val="0"/>
          <c:order val="0"/>
          <c:tx>
            <c:strRef>
              <c:f>'Red Abalone'!$C$2</c:f>
              <c:strCache>
                <c:ptCount val="1"/>
                <c:pt idx="0">
                  <c:v>AN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'Pink Abalone'!$I$2:$I$37</c:f>
                <c:numCache>
                  <c:formatCode>General</c:formatCode>
                  <c:ptCount val="36"/>
                  <c:pt idx="0">
                    <c:v>143.58071408075213</c:v>
                  </c:pt>
                  <c:pt idx="1">
                    <c:v>182.37077511722717</c:v>
                  </c:pt>
                  <c:pt idx="2">
                    <c:v>126.71274185983609</c:v>
                  </c:pt>
                  <c:pt idx="3">
                    <c:v>77.151674981045929</c:v>
                  </c:pt>
                  <c:pt idx="4">
                    <c:v>100.78505775144049</c:v>
                  </c:pt>
                  <c:pt idx="5">
                    <c:v>62.696877841593334</c:v>
                  </c:pt>
                  <c:pt idx="6">
                    <c:v>89.042388406738965</c:v>
                  </c:pt>
                  <c:pt idx="7">
                    <c:v>46.216863072851737</c:v>
                  </c:pt>
                  <c:pt idx="8">
                    <c:v>67.37207632711268</c:v>
                  </c:pt>
                  <c:pt idx="9">
                    <c:v>84.196005096159141</c:v>
                  </c:pt>
                  <c:pt idx="10">
                    <c:v>50.296738510184774</c:v>
                  </c:pt>
                  <c:pt idx="11">
                    <c:v>38.615504171944444</c:v>
                  </c:pt>
                  <c:pt idx="12">
                    <c:v>17.340154900613442</c:v>
                  </c:pt>
                  <c:pt idx="13">
                    <c:v>32.829824460293267</c:v>
                  </c:pt>
                  <c:pt idx="14">
                    <c:v>43.731887155079647</c:v>
                  </c:pt>
                  <c:pt idx="15">
                    <c:v>19.216349226671831</c:v>
                  </c:pt>
                  <c:pt idx="16">
                    <c:v>21.630118860887382</c:v>
                  </c:pt>
                  <c:pt idx="17">
                    <c:v>6.4530745596034222</c:v>
                  </c:pt>
                  <c:pt idx="18">
                    <c:v>13.888888888888891</c:v>
                  </c:pt>
                  <c:pt idx="19">
                    <c:v>6.4530745596034222</c:v>
                  </c:pt>
                  <c:pt idx="20">
                    <c:v>4.6296296296296298</c:v>
                  </c:pt>
                  <c:pt idx="21">
                    <c:v>0</c:v>
                  </c:pt>
                  <c:pt idx="22">
                    <c:v>4.6296296296296298</c:v>
                  </c:pt>
                  <c:pt idx="23">
                    <c:v>0</c:v>
                  </c:pt>
                  <c:pt idx="24">
                    <c:v>0</c:v>
                  </c:pt>
                  <c:pt idx="25">
                    <c:v>11.066931567911052</c:v>
                  </c:pt>
                  <c:pt idx="26">
                    <c:v>7.786276535852612</c:v>
                  </c:pt>
                  <c:pt idx="27">
                    <c:v>11.066931567911052</c:v>
                  </c:pt>
                  <c:pt idx="28">
                    <c:v>4.6296296296296298</c:v>
                  </c:pt>
                  <c:pt idx="29">
                    <c:v>9.742671866836135</c:v>
                  </c:pt>
                  <c:pt idx="30">
                    <c:v>11.066931567911052</c:v>
                  </c:pt>
                  <c:pt idx="31">
                    <c:v>7.786276535852612</c:v>
                  </c:pt>
                  <c:pt idx="32">
                    <c:v>9.742671866836135</c:v>
                  </c:pt>
                  <c:pt idx="33">
                    <c:v>9</c:v>
                  </c:pt>
                  <c:pt idx="34">
                    <c:v>13</c:v>
                  </c:pt>
                  <c:pt idx="35">
                    <c:v>23.999999999999996</c:v>
                  </c:pt>
                </c:numCache>
              </c:numRef>
            </c:plus>
            <c:minus>
              <c:numRef>
                <c:f>'Pink Abalone'!$I$2:$I$37</c:f>
                <c:numCache>
                  <c:formatCode>General</c:formatCode>
                  <c:ptCount val="36"/>
                  <c:pt idx="0">
                    <c:v>143.58071408075213</c:v>
                  </c:pt>
                  <c:pt idx="1">
                    <c:v>182.37077511722717</c:v>
                  </c:pt>
                  <c:pt idx="2">
                    <c:v>126.71274185983609</c:v>
                  </c:pt>
                  <c:pt idx="3">
                    <c:v>77.151674981045929</c:v>
                  </c:pt>
                  <c:pt idx="4">
                    <c:v>100.78505775144049</c:v>
                  </c:pt>
                  <c:pt idx="5">
                    <c:v>62.696877841593334</c:v>
                  </c:pt>
                  <c:pt idx="6">
                    <c:v>89.042388406738965</c:v>
                  </c:pt>
                  <c:pt idx="7">
                    <c:v>46.216863072851737</c:v>
                  </c:pt>
                  <c:pt idx="8">
                    <c:v>67.37207632711268</c:v>
                  </c:pt>
                  <c:pt idx="9">
                    <c:v>84.196005096159141</c:v>
                  </c:pt>
                  <c:pt idx="10">
                    <c:v>50.296738510184774</c:v>
                  </c:pt>
                  <c:pt idx="11">
                    <c:v>38.615504171944444</c:v>
                  </c:pt>
                  <c:pt idx="12">
                    <c:v>17.340154900613442</c:v>
                  </c:pt>
                  <c:pt idx="13">
                    <c:v>32.829824460293267</c:v>
                  </c:pt>
                  <c:pt idx="14">
                    <c:v>43.731887155079647</c:v>
                  </c:pt>
                  <c:pt idx="15">
                    <c:v>19.216349226671831</c:v>
                  </c:pt>
                  <c:pt idx="16">
                    <c:v>21.630118860887382</c:v>
                  </c:pt>
                  <c:pt idx="17">
                    <c:v>6.4530745596034222</c:v>
                  </c:pt>
                  <c:pt idx="18">
                    <c:v>13.888888888888891</c:v>
                  </c:pt>
                  <c:pt idx="19">
                    <c:v>6.4530745596034222</c:v>
                  </c:pt>
                  <c:pt idx="20">
                    <c:v>4.6296296296296298</c:v>
                  </c:pt>
                  <c:pt idx="21">
                    <c:v>0</c:v>
                  </c:pt>
                  <c:pt idx="22">
                    <c:v>4.6296296296296298</c:v>
                  </c:pt>
                  <c:pt idx="23">
                    <c:v>0</c:v>
                  </c:pt>
                  <c:pt idx="24">
                    <c:v>0</c:v>
                  </c:pt>
                  <c:pt idx="25">
                    <c:v>11.066931567911052</c:v>
                  </c:pt>
                  <c:pt idx="26">
                    <c:v>7.786276535852612</c:v>
                  </c:pt>
                  <c:pt idx="27">
                    <c:v>11.066931567911052</c:v>
                  </c:pt>
                  <c:pt idx="28">
                    <c:v>4.6296296296296298</c:v>
                  </c:pt>
                  <c:pt idx="29">
                    <c:v>9.742671866836135</c:v>
                  </c:pt>
                  <c:pt idx="30">
                    <c:v>11.066931567911052</c:v>
                  </c:pt>
                  <c:pt idx="31">
                    <c:v>7.786276535852612</c:v>
                  </c:pt>
                  <c:pt idx="32">
                    <c:v>9.742671866836135</c:v>
                  </c:pt>
                  <c:pt idx="33">
                    <c:v>9</c:v>
                  </c:pt>
                  <c:pt idx="34">
                    <c:v>13</c:v>
                  </c:pt>
                  <c:pt idx="35">
                    <c:v>23.999999999999996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'Pink Abalone'!$B$2:$B$38</c:f>
              <c:numCache>
                <c:formatCode>General</c:formatCode>
                <c:ptCount val="37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  <c:pt idx="34">
                  <c:v>2017</c:v>
                </c:pt>
                <c:pt idx="35">
                  <c:v>2018</c:v>
                </c:pt>
                <c:pt idx="36">
                  <c:v>2019</c:v>
                </c:pt>
              </c:numCache>
            </c:numRef>
          </c:cat>
          <c:val>
            <c:numRef>
              <c:f>'Pink Abalone'!$H$2:$H$38</c:f>
              <c:numCache>
                <c:formatCode>General</c:formatCode>
                <c:ptCount val="37"/>
                <c:pt idx="0">
                  <c:v>658.33333333333326</c:v>
                </c:pt>
                <c:pt idx="1">
                  <c:v>741.66666666666674</c:v>
                </c:pt>
                <c:pt idx="2">
                  <c:v>560.18518518518533</c:v>
                </c:pt>
                <c:pt idx="3">
                  <c:v>388.88888888888897</c:v>
                </c:pt>
                <c:pt idx="4">
                  <c:v>430.55555555555543</c:v>
                </c:pt>
                <c:pt idx="5">
                  <c:v>273.14814814814815</c:v>
                </c:pt>
                <c:pt idx="6">
                  <c:v>365.7407407407407</c:v>
                </c:pt>
                <c:pt idx="7">
                  <c:v>259.25925925925935</c:v>
                </c:pt>
                <c:pt idx="8">
                  <c:v>175.9259259259259</c:v>
                </c:pt>
                <c:pt idx="9">
                  <c:v>185.18518518518516</c:v>
                </c:pt>
                <c:pt idx="10">
                  <c:v>208.33333333333331</c:v>
                </c:pt>
                <c:pt idx="11">
                  <c:v>115.74074074074073</c:v>
                </c:pt>
                <c:pt idx="12">
                  <c:v>32.407407407407405</c:v>
                </c:pt>
                <c:pt idx="13">
                  <c:v>92.592592592592581</c:v>
                </c:pt>
                <c:pt idx="14">
                  <c:v>97.222222222222229</c:v>
                </c:pt>
                <c:pt idx="15">
                  <c:v>41.666666666666664</c:v>
                </c:pt>
                <c:pt idx="16">
                  <c:v>46.296296296296291</c:v>
                </c:pt>
                <c:pt idx="17">
                  <c:v>9.2592592592592595</c:v>
                </c:pt>
                <c:pt idx="18">
                  <c:v>13.888888888888889</c:v>
                </c:pt>
                <c:pt idx="19">
                  <c:v>9.2592592592592595</c:v>
                </c:pt>
                <c:pt idx="20">
                  <c:v>4.6296296296296298</c:v>
                </c:pt>
                <c:pt idx="21">
                  <c:v>0</c:v>
                </c:pt>
                <c:pt idx="22">
                  <c:v>4.6296296296296298</c:v>
                </c:pt>
                <c:pt idx="23">
                  <c:v>0</c:v>
                </c:pt>
                <c:pt idx="24">
                  <c:v>0</c:v>
                </c:pt>
                <c:pt idx="25">
                  <c:v>18.518518518518519</c:v>
                </c:pt>
                <c:pt idx="26">
                  <c:v>13.888888888888889</c:v>
                </c:pt>
                <c:pt idx="27">
                  <c:v>18.518518518518519</c:v>
                </c:pt>
                <c:pt idx="28">
                  <c:v>4.6296296296296298</c:v>
                </c:pt>
                <c:pt idx="29">
                  <c:v>23.148148148148145</c:v>
                </c:pt>
                <c:pt idx="30">
                  <c:v>18.518518518518519</c:v>
                </c:pt>
                <c:pt idx="31">
                  <c:v>13.888888888888889</c:v>
                </c:pt>
                <c:pt idx="32">
                  <c:v>23.148148148148145</c:v>
                </c:pt>
                <c:pt idx="33">
                  <c:v>19</c:v>
                </c:pt>
                <c:pt idx="34">
                  <c:v>32</c:v>
                </c:pt>
                <c:pt idx="35">
                  <c:v>60</c:v>
                </c:pt>
                <c:pt idx="36">
                  <c:v>37.037037037037003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FA-4C49-8706-85615919ADF3}"/>
            </c:ext>
          </c:extLst>
        </c:ser>
        <c:ser>
          <c:idx val="1"/>
          <c:order val="1"/>
          <c:tx>
            <c:strRef>
              <c:f>'Red Abalone'!$C$41</c:f>
              <c:strCache>
                <c:ptCount val="1"/>
                <c:pt idx="0">
                  <c:v>SB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'Pink Abalone'!$I$44:$I$79</c:f>
                <c:numCache>
                  <c:formatCode>General</c:formatCode>
                  <c:ptCount val="36"/>
                  <c:pt idx="0">
                    <c:v>27.35608274512078</c:v>
                  </c:pt>
                  <c:pt idx="1">
                    <c:v>0</c:v>
                  </c:pt>
                  <c:pt idx="2">
                    <c:v>11.493276757653549</c:v>
                  </c:pt>
                  <c:pt idx="3">
                    <c:v>13.888888888888889</c:v>
                  </c:pt>
                  <c:pt idx="4">
                    <c:v>8.8535452543288429</c:v>
                  </c:pt>
                  <c:pt idx="5">
                    <c:v>14.085904245475275</c:v>
                  </c:pt>
                  <c:pt idx="6">
                    <c:v>21.388115838431531</c:v>
                  </c:pt>
                  <c:pt idx="7">
                    <c:v>11.066931567911052</c:v>
                  </c:pt>
                  <c:pt idx="8">
                    <c:v>7.786276535852612</c:v>
                  </c:pt>
                  <c:pt idx="9">
                    <c:v>0</c:v>
                  </c:pt>
                  <c:pt idx="10">
                    <c:v>11.066931567911052</c:v>
                  </c:pt>
                  <c:pt idx="11">
                    <c:v>9.742671866836135</c:v>
                  </c:pt>
                  <c:pt idx="12">
                    <c:v>4.6296296296296298</c:v>
                  </c:pt>
                  <c:pt idx="13">
                    <c:v>6.4530745596034222</c:v>
                  </c:pt>
                  <c:pt idx="14">
                    <c:v>4.6296296296296298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4.6296296296296298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0</c:v>
                  </c:pt>
                  <c:pt idx="27">
                    <c:v>0</c:v>
                  </c:pt>
                  <c:pt idx="28">
                    <c:v>0</c:v>
                  </c:pt>
                  <c:pt idx="29">
                    <c:v>0</c:v>
                  </c:pt>
                  <c:pt idx="30">
                    <c:v>0</c:v>
                  </c:pt>
                  <c:pt idx="31">
                    <c:v>4.6296296296296298</c:v>
                  </c:pt>
                  <c:pt idx="32">
                    <c:v>11.066931567911052</c:v>
                  </c:pt>
                  <c:pt idx="33">
                    <c:v>7.786276535852612</c:v>
                  </c:pt>
                  <c:pt idx="34">
                    <c:v>7.786276535852612</c:v>
                  </c:pt>
                  <c:pt idx="35">
                    <c:v>14.577295718359885</c:v>
                  </c:pt>
                </c:numCache>
              </c:numRef>
            </c:plus>
            <c:minus>
              <c:numRef>
                <c:f>'Pink Abalone'!$I$44:$I$79</c:f>
                <c:numCache>
                  <c:formatCode>General</c:formatCode>
                  <c:ptCount val="36"/>
                  <c:pt idx="0">
                    <c:v>27.35608274512078</c:v>
                  </c:pt>
                  <c:pt idx="1">
                    <c:v>0</c:v>
                  </c:pt>
                  <c:pt idx="2">
                    <c:v>11.493276757653549</c:v>
                  </c:pt>
                  <c:pt idx="3">
                    <c:v>13.888888888888889</c:v>
                  </c:pt>
                  <c:pt idx="4">
                    <c:v>8.8535452543288429</c:v>
                  </c:pt>
                  <c:pt idx="5">
                    <c:v>14.085904245475275</c:v>
                  </c:pt>
                  <c:pt idx="6">
                    <c:v>21.388115838431531</c:v>
                  </c:pt>
                  <c:pt idx="7">
                    <c:v>11.066931567911052</c:v>
                  </c:pt>
                  <c:pt idx="8">
                    <c:v>7.786276535852612</c:v>
                  </c:pt>
                  <c:pt idx="9">
                    <c:v>0</c:v>
                  </c:pt>
                  <c:pt idx="10">
                    <c:v>11.066931567911052</c:v>
                  </c:pt>
                  <c:pt idx="11">
                    <c:v>9.742671866836135</c:v>
                  </c:pt>
                  <c:pt idx="12">
                    <c:v>4.6296296296296298</c:v>
                  </c:pt>
                  <c:pt idx="13">
                    <c:v>6.4530745596034222</c:v>
                  </c:pt>
                  <c:pt idx="14">
                    <c:v>4.6296296296296298</c:v>
                  </c:pt>
                  <c:pt idx="15">
                    <c:v>0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4.6296296296296298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0</c:v>
                  </c:pt>
                  <c:pt idx="27">
                    <c:v>0</c:v>
                  </c:pt>
                  <c:pt idx="28">
                    <c:v>0</c:v>
                  </c:pt>
                  <c:pt idx="29">
                    <c:v>0</c:v>
                  </c:pt>
                  <c:pt idx="30">
                    <c:v>0</c:v>
                  </c:pt>
                  <c:pt idx="31">
                    <c:v>4.6296296296296298</c:v>
                  </c:pt>
                  <c:pt idx="32">
                    <c:v>11.066931567911052</c:v>
                  </c:pt>
                  <c:pt idx="33">
                    <c:v>7.786276535852612</c:v>
                  </c:pt>
                  <c:pt idx="34">
                    <c:v>7.786276535852612</c:v>
                  </c:pt>
                  <c:pt idx="35">
                    <c:v>14.577295718359885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'Pink Abalone'!$B$2:$B$38</c:f>
              <c:numCache>
                <c:formatCode>General</c:formatCode>
                <c:ptCount val="37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  <c:pt idx="34">
                  <c:v>2017</c:v>
                </c:pt>
                <c:pt idx="35">
                  <c:v>2018</c:v>
                </c:pt>
                <c:pt idx="36">
                  <c:v>2019</c:v>
                </c:pt>
              </c:numCache>
            </c:numRef>
          </c:cat>
          <c:val>
            <c:numRef>
              <c:f>'Pink Abalone'!$H$44:$H$80</c:f>
              <c:numCache>
                <c:formatCode>General</c:formatCode>
                <c:ptCount val="37"/>
                <c:pt idx="0">
                  <c:v>37.500000000000007</c:v>
                </c:pt>
                <c:pt idx="1">
                  <c:v>0</c:v>
                </c:pt>
                <c:pt idx="2">
                  <c:v>20.833333333333332</c:v>
                </c:pt>
                <c:pt idx="3">
                  <c:v>41.666666666666664</c:v>
                </c:pt>
                <c:pt idx="4">
                  <c:v>18.518518518518519</c:v>
                </c:pt>
                <c:pt idx="5">
                  <c:v>27.777777777777779</c:v>
                </c:pt>
                <c:pt idx="6">
                  <c:v>41.666666666666664</c:v>
                </c:pt>
                <c:pt idx="7">
                  <c:v>18.518518518518519</c:v>
                </c:pt>
                <c:pt idx="8">
                  <c:v>13.888888888888889</c:v>
                </c:pt>
                <c:pt idx="9">
                  <c:v>0</c:v>
                </c:pt>
                <c:pt idx="10">
                  <c:v>18.518518518518519</c:v>
                </c:pt>
                <c:pt idx="11">
                  <c:v>23.148148148148145</c:v>
                </c:pt>
                <c:pt idx="12">
                  <c:v>4.6296296296296298</c:v>
                </c:pt>
                <c:pt idx="13">
                  <c:v>9.2592592592592595</c:v>
                </c:pt>
                <c:pt idx="14">
                  <c:v>4.6296296296296298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4.6296296296296298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4.6296296296296298</c:v>
                </c:pt>
                <c:pt idx="32">
                  <c:v>18.518518518518519</c:v>
                </c:pt>
                <c:pt idx="33">
                  <c:v>13.888888888888889</c:v>
                </c:pt>
                <c:pt idx="34">
                  <c:v>13.888888888888889</c:v>
                </c:pt>
                <c:pt idx="35">
                  <c:v>32.407407407407405</c:v>
                </c:pt>
                <c:pt idx="36">
                  <c:v>23.148148148148199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FA-4C49-8706-85615919ADF3}"/>
            </c:ext>
          </c:extLst>
        </c:ser>
        <c:ser>
          <c:idx val="2"/>
          <c:order val="2"/>
          <c:tx>
            <c:strRef>
              <c:f>'Pink Abalone'!$C$85</c:f>
              <c:strCache>
                <c:ptCount val="1"/>
                <c:pt idx="0">
                  <c:v>SC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'Pink Abalone'!$I$85:$I$117</c:f>
                <c:numCache>
                  <c:formatCode>General</c:formatCode>
                  <c:ptCount val="33"/>
                  <c:pt idx="0">
                    <c:v>80.007762043313562</c:v>
                  </c:pt>
                  <c:pt idx="1">
                    <c:v>49.476425362657984</c:v>
                  </c:pt>
                  <c:pt idx="2">
                    <c:v>53.791435363991909</c:v>
                  </c:pt>
                  <c:pt idx="3">
                    <c:v>58.607328891451374</c:v>
                  </c:pt>
                  <c:pt idx="4">
                    <c:v>19.036616295750409</c:v>
                  </c:pt>
                  <c:pt idx="5">
                    <c:v>6.7073460710011776</c:v>
                  </c:pt>
                  <c:pt idx="6">
                    <c:v>10.349358814532414</c:v>
                  </c:pt>
                  <c:pt idx="7">
                    <c:v>8.5883759162512767</c:v>
                  </c:pt>
                  <c:pt idx="8">
                    <c:v>6.5094455490411942</c:v>
                  </c:pt>
                  <c:pt idx="9">
                    <c:v>9.4580051089170656</c:v>
                  </c:pt>
                  <c:pt idx="10">
                    <c:v>6.1690457059039288</c:v>
                  </c:pt>
                  <c:pt idx="11">
                    <c:v>3.8949374538505523</c:v>
                  </c:pt>
                  <c:pt idx="12">
                    <c:v>0</c:v>
                  </c:pt>
                  <c:pt idx="13">
                    <c:v>0</c:v>
                  </c:pt>
                  <c:pt idx="14">
                    <c:v>6.1690457059039288</c:v>
                  </c:pt>
                  <c:pt idx="15">
                    <c:v>3.8949374538505523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0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2.7777777777777777</c:v>
                  </c:pt>
                  <c:pt idx="27">
                    <c:v>0</c:v>
                  </c:pt>
                  <c:pt idx="28">
                    <c:v>0</c:v>
                  </c:pt>
                  <c:pt idx="29">
                    <c:v>2.7777777777777777</c:v>
                  </c:pt>
                  <c:pt idx="30">
                    <c:v>2.7777777777777777</c:v>
                  </c:pt>
                  <c:pt idx="31">
                    <c:v>0</c:v>
                  </c:pt>
                  <c:pt idx="32">
                    <c:v>0</c:v>
                  </c:pt>
                </c:numCache>
              </c:numRef>
            </c:plus>
            <c:minus>
              <c:numRef>
                <c:f>'Pink Abalone'!$I$85:$I$117</c:f>
                <c:numCache>
                  <c:formatCode>General</c:formatCode>
                  <c:ptCount val="33"/>
                  <c:pt idx="0">
                    <c:v>80.007762043313562</c:v>
                  </c:pt>
                  <c:pt idx="1">
                    <c:v>49.476425362657984</c:v>
                  </c:pt>
                  <c:pt idx="2">
                    <c:v>53.791435363991909</c:v>
                  </c:pt>
                  <c:pt idx="3">
                    <c:v>58.607328891451374</c:v>
                  </c:pt>
                  <c:pt idx="4">
                    <c:v>19.036616295750409</c:v>
                  </c:pt>
                  <c:pt idx="5">
                    <c:v>6.7073460710011776</c:v>
                  </c:pt>
                  <c:pt idx="6">
                    <c:v>10.349358814532414</c:v>
                  </c:pt>
                  <c:pt idx="7">
                    <c:v>8.5883759162512767</c:v>
                  </c:pt>
                  <c:pt idx="8">
                    <c:v>6.5094455490411942</c:v>
                  </c:pt>
                  <c:pt idx="9">
                    <c:v>9.4580051089170656</c:v>
                  </c:pt>
                  <c:pt idx="10">
                    <c:v>6.1690457059039288</c:v>
                  </c:pt>
                  <c:pt idx="11">
                    <c:v>3.8949374538505523</c:v>
                  </c:pt>
                  <c:pt idx="12">
                    <c:v>0</c:v>
                  </c:pt>
                  <c:pt idx="13">
                    <c:v>0</c:v>
                  </c:pt>
                  <c:pt idx="14">
                    <c:v>6.1690457059039288</c:v>
                  </c:pt>
                  <c:pt idx="15">
                    <c:v>3.8949374538505523</c:v>
                  </c:pt>
                  <c:pt idx="16">
                    <c:v>0</c:v>
                  </c:pt>
                  <c:pt idx="17">
                    <c:v>0</c:v>
                  </c:pt>
                  <c:pt idx="18">
                    <c:v>0</c:v>
                  </c:pt>
                  <c:pt idx="19">
                    <c:v>0</c:v>
                  </c:pt>
                  <c:pt idx="20">
                    <c:v>0</c:v>
                  </c:pt>
                  <c:pt idx="21">
                    <c:v>0</c:v>
                  </c:pt>
                  <c:pt idx="22">
                    <c:v>0</c:v>
                  </c:pt>
                  <c:pt idx="23">
                    <c:v>0</c:v>
                  </c:pt>
                  <c:pt idx="24">
                    <c:v>0</c:v>
                  </c:pt>
                  <c:pt idx="25">
                    <c:v>0</c:v>
                  </c:pt>
                  <c:pt idx="26">
                    <c:v>2.7777777777777777</c:v>
                  </c:pt>
                  <c:pt idx="27">
                    <c:v>0</c:v>
                  </c:pt>
                  <c:pt idx="28">
                    <c:v>0</c:v>
                  </c:pt>
                  <c:pt idx="29">
                    <c:v>2.7777777777777777</c:v>
                  </c:pt>
                  <c:pt idx="30">
                    <c:v>2.7777777777777777</c:v>
                  </c:pt>
                  <c:pt idx="31">
                    <c:v>0</c:v>
                  </c:pt>
                  <c:pt idx="32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'Pink Abalone'!$B$2:$B$38</c:f>
              <c:numCache>
                <c:formatCode>General</c:formatCode>
                <c:ptCount val="37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  <c:pt idx="34">
                  <c:v>2017</c:v>
                </c:pt>
                <c:pt idx="35">
                  <c:v>2018</c:v>
                </c:pt>
                <c:pt idx="36">
                  <c:v>2019</c:v>
                </c:pt>
              </c:numCache>
            </c:numRef>
          </c:cat>
          <c:val>
            <c:numRef>
              <c:f>'Pink Abalone'!$H$85:$H$121</c:f>
              <c:numCache>
                <c:formatCode>General</c:formatCode>
                <c:ptCount val="37"/>
                <c:pt idx="0">
                  <c:v>393.75</c:v>
                </c:pt>
                <c:pt idx="1">
                  <c:v>162.5</c:v>
                </c:pt>
                <c:pt idx="2">
                  <c:v>208.33333333333331</c:v>
                </c:pt>
                <c:pt idx="3">
                  <c:v>177.7777777777778</c:v>
                </c:pt>
                <c:pt idx="4">
                  <c:v>63.888888888888886</c:v>
                </c:pt>
                <c:pt idx="5">
                  <c:v>11.111111111111111</c:v>
                </c:pt>
                <c:pt idx="6">
                  <c:v>25</c:v>
                </c:pt>
                <c:pt idx="7">
                  <c:v>16.666666666666668</c:v>
                </c:pt>
                <c:pt idx="8">
                  <c:v>16.666666666666664</c:v>
                </c:pt>
                <c:pt idx="9">
                  <c:v>16.666666666666664</c:v>
                </c:pt>
                <c:pt idx="10">
                  <c:v>8.3333333333333339</c:v>
                </c:pt>
                <c:pt idx="11">
                  <c:v>5.5555555555555554</c:v>
                </c:pt>
                <c:pt idx="12">
                  <c:v>0</c:v>
                </c:pt>
                <c:pt idx="13">
                  <c:v>0</c:v>
                </c:pt>
                <c:pt idx="14">
                  <c:v>8.3333333333333339</c:v>
                </c:pt>
                <c:pt idx="15">
                  <c:v>5.5555555555555554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2.7777777777777777</c:v>
                </c:pt>
                <c:pt idx="27">
                  <c:v>0</c:v>
                </c:pt>
                <c:pt idx="28">
                  <c:v>0</c:v>
                </c:pt>
                <c:pt idx="29">
                  <c:v>2.7777777777777777</c:v>
                </c:pt>
                <c:pt idx="30">
                  <c:v>2.7777777777777777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2.7777777777777777</c:v>
                </c:pt>
                <c:pt idx="35">
                  <c:v>2.7777777777777777</c:v>
                </c:pt>
                <c:pt idx="36">
                  <c:v>2.7777777777777799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FA-4C49-8706-85615919ADF3}"/>
            </c:ext>
          </c:extLst>
        </c:ser>
        <c:ser>
          <c:idx val="3"/>
          <c:order val="3"/>
          <c:tx>
            <c:strRef>
              <c:f>'Pink Abalone'!$C$126</c:f>
              <c:strCache>
                <c:ptCount val="1"/>
                <c:pt idx="0">
                  <c:v>SM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'Pink Abalone'!#REF!</c:f>
                <c:numCache>
                  <c:formatCode>General</c:formatCode>
                  <c:ptCount val="1"/>
                  <c:pt idx="0">
                    <c:v>1</c:v>
                  </c:pt>
                </c:numCache>
              </c:numRef>
            </c:plus>
            <c:minus>
              <c:numRef>
                <c:f>'Pink Abalone'!#REF!</c:f>
                <c:numCache>
                  <c:formatCode>General</c:formatCode>
                  <c:ptCount val="1"/>
                  <c:pt idx="0">
                    <c:v>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'Pink Abalone'!$B$2:$B$38</c:f>
              <c:numCache>
                <c:formatCode>General</c:formatCode>
                <c:ptCount val="37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  <c:pt idx="34">
                  <c:v>2017</c:v>
                </c:pt>
                <c:pt idx="35">
                  <c:v>2018</c:v>
                </c:pt>
                <c:pt idx="36">
                  <c:v>2019</c:v>
                </c:pt>
              </c:numCache>
            </c:numRef>
          </c:cat>
          <c:val>
            <c:numRef>
              <c:f>'Pink Abalone'!$H$126:$H$158</c:f>
              <c:numCache>
                <c:formatCode>General</c:formatCode>
                <c:ptCount val="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7FA-4C49-8706-85615919ADF3}"/>
            </c:ext>
          </c:extLst>
        </c:ser>
        <c:ser>
          <c:idx val="4"/>
          <c:order val="4"/>
          <c:tx>
            <c:strRef>
              <c:f>'Pink Abalone'!$C$165</c:f>
              <c:strCache>
                <c:ptCount val="1"/>
                <c:pt idx="0">
                  <c:v>SR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'Pink Abalone'!#REF!</c:f>
                <c:numCache>
                  <c:formatCode>General</c:formatCode>
                  <c:ptCount val="1"/>
                  <c:pt idx="0">
                    <c:v>1</c:v>
                  </c:pt>
                </c:numCache>
              </c:numRef>
            </c:plus>
            <c:minus>
              <c:numRef>
                <c:f>'Pink Abalone'!#REF!</c:f>
                <c:numCache>
                  <c:formatCode>General</c:formatCode>
                  <c:ptCount val="1"/>
                  <c:pt idx="0">
                    <c:v>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'Pink Abalone'!$B$2:$B$38</c:f>
              <c:numCache>
                <c:formatCode>General</c:formatCode>
                <c:ptCount val="37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  <c:pt idx="33">
                  <c:v>2016</c:v>
                </c:pt>
                <c:pt idx="34">
                  <c:v>2017</c:v>
                </c:pt>
                <c:pt idx="35">
                  <c:v>2018</c:v>
                </c:pt>
                <c:pt idx="36">
                  <c:v>2019</c:v>
                </c:pt>
              </c:numCache>
            </c:numRef>
          </c:cat>
          <c:val>
            <c:numRef>
              <c:f>'Pink Abalone'!$H$165:$H$200</c:f>
              <c:numCache>
                <c:formatCode>General</c:formatCode>
                <c:ptCount val="36"/>
                <c:pt idx="0">
                  <c:v>0</c:v>
                </c:pt>
                <c:pt idx="1">
                  <c:v>8.3333333333333339</c:v>
                </c:pt>
                <c:pt idx="2">
                  <c:v>13.888888888888889</c:v>
                </c:pt>
                <c:pt idx="3">
                  <c:v>13.888888888888889</c:v>
                </c:pt>
                <c:pt idx="4">
                  <c:v>0</c:v>
                </c:pt>
                <c:pt idx="5">
                  <c:v>0</c:v>
                </c:pt>
                <c:pt idx="6">
                  <c:v>4.6296296296296298</c:v>
                </c:pt>
                <c:pt idx="7">
                  <c:v>0</c:v>
                </c:pt>
                <c:pt idx="8">
                  <c:v>0</c:v>
                </c:pt>
                <c:pt idx="9">
                  <c:v>4.6296296296296298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4.6296296296296298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7FA-4C49-8706-85615919A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266176"/>
        <c:axId val="59267712"/>
      </c:lineChart>
      <c:catAx>
        <c:axId val="59266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67712"/>
        <c:crosses val="autoZero"/>
        <c:auto val="1"/>
        <c:lblAlgn val="ctr"/>
        <c:lblOffset val="100"/>
        <c:noMultiLvlLbl val="0"/>
      </c:catAx>
      <c:valAx>
        <c:axId val="592677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Density (#/Hectare)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266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0.11588</cdr:x>
      <cdr:y>0.57582</cdr:y>
    </cdr:from>
    <cdr:to>
      <cdr:x>0.1752</cdr:x>
      <cdr:y>0.66154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E42A4DC6-8A07-484C-A5B4-BF2C8835DD7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059592" y="3540453"/>
          <a:ext cx="542422" cy="52705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16" tIns="45607" rIns="91216" bIns="45607" numCol="1" anchor="t" anchorCtr="0" compatLnSpc="1">
            <a:prstTxWarp prst="textNoShape">
              <a:avLst/>
            </a:prstTxWarp>
          </a:bodyPr>
          <a:lstStyle>
            <a:lvl1pPr defTabSz="912813">
              <a:lnSpc>
                <a:spcPct val="100000"/>
              </a:lnSpc>
              <a:spcBef>
                <a:spcPct val="0"/>
              </a:spcBef>
              <a:defRPr sz="12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16" tIns="45607" rIns="91216" bIns="45607" numCol="1" anchor="t" anchorCtr="0" compatLnSpc="1">
            <a:prstTxWarp prst="textNoShape">
              <a:avLst/>
            </a:prstTxWarp>
          </a:bodyPr>
          <a:lstStyle>
            <a:lvl1pPr algn="r" defTabSz="912813">
              <a:lnSpc>
                <a:spcPct val="100000"/>
              </a:lnSpc>
              <a:spcBef>
                <a:spcPct val="0"/>
              </a:spcBef>
              <a:defRPr sz="12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0321"/>
            <a:ext cx="3038475" cy="46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16" tIns="45607" rIns="91216" bIns="45607" numCol="1" anchor="b" anchorCtr="0" compatLnSpc="1">
            <a:prstTxWarp prst="textNoShape">
              <a:avLst/>
            </a:prstTxWarp>
          </a:bodyPr>
          <a:lstStyle>
            <a:lvl1pPr defTabSz="912813">
              <a:lnSpc>
                <a:spcPct val="100000"/>
              </a:lnSpc>
              <a:spcBef>
                <a:spcPct val="0"/>
              </a:spcBef>
              <a:defRPr sz="12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0321"/>
            <a:ext cx="3038475" cy="46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16" tIns="45607" rIns="91216" bIns="45607" numCol="1" anchor="b" anchorCtr="0" compatLnSpc="1">
            <a:prstTxWarp prst="textNoShape">
              <a:avLst/>
            </a:prstTxWarp>
          </a:bodyPr>
          <a:lstStyle>
            <a:lvl1pPr algn="r" defTabSz="912813">
              <a:lnSpc>
                <a:spcPct val="100000"/>
              </a:lnSpc>
              <a:spcBef>
                <a:spcPct val="0"/>
              </a:spcBef>
              <a:defRPr sz="1200" b="0">
                <a:effectLst/>
                <a:latin typeface="Times New Roman" pitchFamily="18" charset="0"/>
              </a:defRPr>
            </a:lvl1pPr>
          </a:lstStyle>
          <a:p>
            <a:fld id="{2484F81F-BBCC-4CB2-A5E2-B5BF001B1E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13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8" tIns="46154" rIns="92308" bIns="46154" numCol="1" anchor="t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spcBef>
                <a:spcPct val="0"/>
              </a:spcBef>
              <a:defRPr sz="12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9" y="0"/>
            <a:ext cx="3038475" cy="46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8" tIns="46154" rIns="92308" bIns="46154" numCol="1" anchor="t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spcBef>
                <a:spcPct val="0"/>
              </a:spcBef>
              <a:defRPr sz="12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9" y="4415160"/>
            <a:ext cx="5610225" cy="418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8" tIns="46154" rIns="92308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321"/>
            <a:ext cx="3038475" cy="46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8" tIns="46154" rIns="92308" bIns="46154" numCol="1" anchor="b" anchorCtr="0" compatLnSpc="1">
            <a:prstTxWarp prst="textNoShape">
              <a:avLst/>
            </a:prstTxWarp>
          </a:bodyPr>
          <a:lstStyle>
            <a:lvl1pPr defTabSz="923925">
              <a:lnSpc>
                <a:spcPct val="100000"/>
              </a:lnSpc>
              <a:spcBef>
                <a:spcPct val="0"/>
              </a:spcBef>
              <a:defRPr sz="12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9" y="8830321"/>
            <a:ext cx="3038475" cy="46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8" tIns="46154" rIns="92308" bIns="46154" numCol="1" anchor="b" anchorCtr="0" compatLnSpc="1">
            <a:prstTxWarp prst="textNoShape">
              <a:avLst/>
            </a:prstTxWarp>
          </a:bodyPr>
          <a:lstStyle>
            <a:lvl1pPr algn="r" defTabSz="923925">
              <a:lnSpc>
                <a:spcPct val="100000"/>
              </a:lnSpc>
              <a:spcBef>
                <a:spcPct val="0"/>
              </a:spcBef>
              <a:defRPr sz="1200" b="0">
                <a:effectLst/>
                <a:latin typeface="Times New Roman" pitchFamily="18" charset="0"/>
              </a:defRPr>
            </a:lvl1pPr>
          </a:lstStyle>
          <a:p>
            <a:fld id="{BE3D5353-923A-4AA6-ABEF-15C6CEBBE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7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lpng.com/png/436468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lpng.com/png/43646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heillustrates.tumblr.com/image/141612692094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lpng.com/png/436468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lpng.com/png/43646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81100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713EEBF-893D-4F53-AE1C-91ED9FB95A53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720370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Original sites funded by I and M program.  However, program deficient and needed a growing and considerable influx of soft money to continue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Old Anacapa Reserve is 37 acres</a:t>
            </a: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6F502C9-D990-4EFB-8922-F85003783D24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Initially funded by NRPP as a fine scale study to collect baseline information.  CESU agreement with PISCO/UCSB for fish monitoring…  Initiated their interest.  </a:t>
            </a: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770DC9-866D-4951-8388-ED02D9B1C9D5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Warm water events, El Niño's increase prevalence of wasting disease.  Hence, warm water creates population decreases for bat stars.</a:t>
            </a: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8316F42-293C-4FC0-A347-8F79A5071752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12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Population seem to increase post cold water events such as La Ninas</a:t>
            </a: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6EC77D0-BBBC-4594-A93C-4E39170576F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16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62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linkClick r:id="rId3"/>
            </a:endParaRP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Difference in the pyramid structure mimics the reverse trophic pyramid that is seen in kelp forests (greater predator biomass than prey)... A cool parallel to how the soundscape pyramid could invert with regime shifts</a:t>
            </a:r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Stress that these results apply to these sites and we are still learning how they extrapolate to new habitats</a:t>
            </a:r>
          </a:p>
          <a:p>
            <a:endParaRPr lang="en-US" dirty="0">
              <a:hlinkClick r:id="" action="ppaction://noaction"/>
            </a:endParaRP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Invertedd pyramid </a:t>
            </a: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https://dlpng.com/png/436468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https://sheillustrates.tumblr.com/image/141612692094</a:t>
            </a:r>
            <a:endParaRPr lang="en-US" dirty="0"/>
          </a:p>
          <a:p>
            <a:endParaRPr lang="en-US" dirty="0"/>
          </a:p>
          <a:p>
            <a:r>
              <a:rPr lang="en-US" dirty="0"/>
              <a:t>Blacksmith, water column,,, Barren closer to bottom </a:t>
            </a:r>
          </a:p>
        </p:txBody>
      </p:sp>
    </p:spTree>
    <p:extLst>
      <p:ext uri="{BB962C8B-B14F-4D97-AF65-F5344CB8AC3E}">
        <p14:creationId xmlns:p14="http://schemas.microsoft.com/office/powerpoint/2010/main" val="270131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41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7656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06332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7277901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3072509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85907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2790447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4741629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77210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60614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2412479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538374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5566868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9792884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6378021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46468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2479737"/>
      </p:ext>
    </p:extLst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083019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593678"/>
      </p:ext>
    </p:extLst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83859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151444"/>
      </p:ext>
    </p:extLst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340653"/>
      </p:ext>
    </p:extLst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12883"/>
      </p:ext>
    </p:extLst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140633"/>
      </p:ext>
    </p:extLst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0475056"/>
      </p:ext>
    </p:extLst>
  </p:cSld>
  <p:clrMapOvr>
    <a:masterClrMapping/>
  </p:clrMapOvr>
  <p:transition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617044"/>
      </p:ext>
    </p:extLst>
  </p:cSld>
  <p:clrMapOvr>
    <a:masterClrMapping/>
  </p:clrMapOvr>
  <p:transition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476485"/>
      </p:ext>
    </p:extLst>
  </p:cSld>
  <p:clrMapOvr>
    <a:masterClrMapping/>
  </p:clrMapOvr>
  <p:transition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857150"/>
      </p:ext>
    </p:extLst>
  </p:cSld>
  <p:clrMapOvr>
    <a:masterClrMapping/>
  </p:clrMapOvr>
  <p:transition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901225"/>
      </p:ext>
    </p:extLst>
  </p:cSld>
  <p:clrMapOvr>
    <a:masterClrMapping/>
  </p:clrMapOvr>
  <p:transition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4783046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5161749"/>
      </p:ext>
    </p:extLst>
  </p:cSld>
  <p:clrMapOvr>
    <a:masterClrMapping/>
  </p:clrMapOvr>
  <p:transition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402338"/>
      </p:ext>
    </p:extLst>
  </p:cSld>
  <p:clrMapOvr>
    <a:masterClrMapping/>
  </p:clrMapOvr>
  <p:transition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845553"/>
      </p:ext>
    </p:extLst>
  </p:cSld>
  <p:clrMapOvr>
    <a:masterClrMapping/>
  </p:clrMapOvr>
  <p:transition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75223"/>
      </p:ext>
    </p:extLst>
  </p:cSld>
  <p:clrMapOvr>
    <a:masterClrMapping/>
  </p:clrMapOvr>
  <p:transition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5489861"/>
      </p:ext>
    </p:extLst>
  </p:cSld>
  <p:clrMapOvr>
    <a:masterClrMapping/>
  </p:clrMapOvr>
  <p:transition>
    <p:fade thruBlk="1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2805355"/>
      </p:ext>
    </p:extLst>
  </p:cSld>
  <p:clrMapOvr>
    <a:masterClrMapping/>
  </p:clrMapOvr>
  <p:transition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998132"/>
      </p:ext>
    </p:extLst>
  </p:cSld>
  <p:clrMapOvr>
    <a:masterClrMapping/>
  </p:clrMapOvr>
  <p:transition>
    <p:fade thruBlk="1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9118235"/>
      </p:ext>
    </p:extLst>
  </p:cSld>
  <p:clrMapOvr>
    <a:masterClrMapping/>
  </p:clrMapOvr>
  <p:transition>
    <p:fade thruBlk="1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1926213"/>
      </p:ext>
    </p:extLst>
  </p:cSld>
  <p:clrMapOvr>
    <a:masterClrMapping/>
  </p:clrMapOvr>
  <p:transition>
    <p:fade thruBlk="1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153332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643251"/>
      </p:ext>
    </p:extLst>
  </p:cSld>
  <p:clrMapOvr>
    <a:masterClrMapping/>
  </p:clrMapOvr>
  <p:transition>
    <p:fade thruBlk="1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2315317"/>
      </p:ext>
    </p:extLst>
  </p:cSld>
  <p:clrMapOvr>
    <a:masterClrMapping/>
  </p:clrMapOvr>
  <p:transition>
    <p:fade thruBlk="1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156040"/>
      </p:ext>
    </p:extLst>
  </p:cSld>
  <p:clrMapOvr>
    <a:masterClrMapping/>
  </p:clrMapOvr>
  <p:transition>
    <p:fade thruBlk="1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811799"/>
      </p:ext>
    </p:extLst>
  </p:cSld>
  <p:clrMapOvr>
    <a:masterClrMapping/>
  </p:clrMapOvr>
  <p:transition>
    <p:fade thruBlk="1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4974080"/>
      </p:ext>
    </p:extLst>
  </p:cSld>
  <p:clrMapOvr>
    <a:masterClrMapping/>
  </p:clrMapOvr>
  <p:transition>
    <p:fade thruBlk="1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631630"/>
      </p:ext>
    </p:extLst>
  </p:cSld>
  <p:clrMapOvr>
    <a:masterClrMapping/>
  </p:clrMapOvr>
  <p:transition>
    <p:fade thruBlk="1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90493"/>
      </p:ext>
    </p:extLst>
  </p:cSld>
  <p:clrMapOvr>
    <a:masterClrMapping/>
  </p:clrMapOvr>
  <p:transition>
    <p:fade thruBlk="1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0029006"/>
      </p:ext>
    </p:extLst>
  </p:cSld>
  <p:clrMapOvr>
    <a:masterClrMapping/>
  </p:clrMapOvr>
  <p:transition>
    <p:fade thruBlk="1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236105"/>
      </p:ext>
    </p:extLst>
  </p:cSld>
  <p:clrMapOvr>
    <a:masterClrMapping/>
  </p:clrMapOvr>
  <p:transition>
    <p:fade thruBlk="1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569593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50049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163513"/>
            <a:ext cx="3460750" cy="298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</a:rPr>
              <a:t>Channel Islands National Park</a:t>
            </a:r>
          </a:p>
        </p:txBody>
      </p:sp>
      <p:pic>
        <p:nvPicPr>
          <p:cNvPr id="1037" name="Picture 13" descr="AH_large_shaded_4C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15375" y="76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163513"/>
            <a:ext cx="3460750" cy="298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>
                <a:solidFill>
                  <a:srgbClr val="FFFFFF"/>
                </a:solidFill>
                <a:effectLst/>
              </a:rPr>
              <a:t>Channel Islands National Park</a:t>
            </a:r>
          </a:p>
        </p:txBody>
      </p:sp>
      <p:pic>
        <p:nvPicPr>
          <p:cNvPr id="1037" name="Picture 13" descr="AH_large_shaded_4C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15375" y="76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382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transition>
    <p:fade thruBlk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163513"/>
            <a:ext cx="3460750" cy="298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>
                <a:solidFill>
                  <a:srgbClr val="FFFFFF"/>
                </a:solidFill>
                <a:effectLst/>
              </a:rPr>
              <a:t>Channel Islands National Park</a:t>
            </a:r>
          </a:p>
        </p:txBody>
      </p:sp>
      <p:pic>
        <p:nvPicPr>
          <p:cNvPr id="1037" name="Picture 13" descr="AH_large_shaded_4C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15375" y="76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39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</p:sldLayoutIdLst>
  <p:transition>
    <p:fade thruBlk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163513"/>
            <a:ext cx="3460750" cy="298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>
                <a:solidFill>
                  <a:srgbClr val="FFFFFF"/>
                </a:solidFill>
                <a:effectLst/>
              </a:rPr>
              <a:t>Channel Islands National Park</a:t>
            </a:r>
          </a:p>
        </p:txBody>
      </p:sp>
      <p:pic>
        <p:nvPicPr>
          <p:cNvPr id="1037" name="Picture 13" descr="AH_large_shaded_4C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15375" y="76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686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ransition>
    <p:fade thruBlk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163513"/>
            <a:ext cx="3460750" cy="298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>
                <a:solidFill>
                  <a:srgbClr val="FFFFFF"/>
                </a:solidFill>
                <a:effectLst/>
              </a:rPr>
              <a:t>Channel Islands National Park</a:t>
            </a:r>
          </a:p>
        </p:txBody>
      </p:sp>
      <p:pic>
        <p:nvPicPr>
          <p:cNvPr id="1037" name="Picture 13" descr="AH_large_shaded_4C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15375" y="76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126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</p:sldLayoutIdLst>
  <p:transition>
    <p:fade thruBlk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48.tif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marine.csiro.au/crimp/nimpis/spImages.asp?txa=680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G0027"/>
          <p:cNvPicPr>
            <a:picLocks noChangeAspect="1" noChangeArrowheads="1"/>
          </p:cNvPicPr>
          <p:nvPr/>
        </p:nvPicPr>
        <p:blipFill>
          <a:blip r:embed="rId3" cstate="print"/>
          <a:srcRect t="2338"/>
          <a:stretch>
            <a:fillRect/>
          </a:stretch>
        </p:blipFill>
        <p:spPr bwMode="auto">
          <a:xfrm>
            <a:off x="-533399" y="609600"/>
            <a:ext cx="5800899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TextBox 5"/>
          <p:cNvSpPr txBox="1">
            <a:spLocks noChangeArrowheads="1"/>
          </p:cNvSpPr>
          <p:nvPr/>
        </p:nvSpPr>
        <p:spPr bwMode="auto">
          <a:xfrm>
            <a:off x="228600" y="6019800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8" name="Picture 2" descr="G:\UW\CHIS-DUW-141031-09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4562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222183" y="672969"/>
            <a:ext cx="8686800" cy="987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FFFFFF"/>
                </a:solidFill>
                <a:latin typeface="Calibri"/>
              </a:rPr>
              <a:t>Kelp Forest Monitoring Program Update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FFFFFF"/>
                </a:solidFill>
                <a:latin typeface="Calibri"/>
              </a:rPr>
              <a:t>Joshua </a:t>
            </a:r>
            <a:r>
              <a:rPr lang="en-US" sz="3600" b="1" dirty="0">
                <a:solidFill>
                  <a:srgbClr val="FFFFFF"/>
                </a:solidFill>
                <a:latin typeface="Calibri"/>
              </a:rPr>
              <a:t>Sprague and David Kushner</a:t>
            </a:r>
          </a:p>
        </p:txBody>
      </p:sp>
    </p:spTree>
    <p:extLst>
      <p:ext uri="{BB962C8B-B14F-4D97-AF65-F5344CB8AC3E}">
        <p14:creationId xmlns:p14="http://schemas.microsoft.com/office/powerpoint/2010/main" val="329544965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6"/>
          <p:cNvGrpSpPr>
            <a:grpSpLocks noChangeAspect="1"/>
          </p:cNvGrpSpPr>
          <p:nvPr/>
        </p:nvGrpSpPr>
        <p:grpSpPr bwMode="auto">
          <a:xfrm>
            <a:off x="311394" y="1020729"/>
            <a:ext cx="8445012" cy="5709747"/>
            <a:chOff x="1869525" y="2741190"/>
            <a:chExt cx="32732604" cy="22494156"/>
          </a:xfrm>
        </p:grpSpPr>
        <p:pic>
          <p:nvPicPr>
            <p:cNvPr id="8" name="Picture 20" descr="The California Channel Islands2.JPG"/>
            <p:cNvPicPr preferRelativeResize="0">
              <a:picLocks noChangeAspect="1"/>
            </p:cNvPicPr>
            <p:nvPr/>
          </p:nvPicPr>
          <p:blipFill>
            <a:blip r:embed="rId2" cstate="print"/>
            <a:srcRect l="16139" t="26928" r="15196" b="7392"/>
            <a:stretch>
              <a:fillRect/>
            </a:stretch>
          </p:blipFill>
          <p:spPr bwMode="auto">
            <a:xfrm>
              <a:off x="1869525" y="2741190"/>
              <a:ext cx="32732604" cy="22494156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Oval 13"/>
            <p:cNvSpPr/>
            <p:nvPr/>
          </p:nvSpPr>
          <p:spPr bwMode="auto">
            <a:xfrm>
              <a:off x="6473665" y="5013291"/>
              <a:ext cx="156444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836306" y="5731786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998543" y="5908465"/>
              <a:ext cx="156444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9179544" y="5731786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8067063" y="7327784"/>
              <a:ext cx="156441" cy="1825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8385741" y="7510354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8704422" y="7687033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8866659" y="7863712"/>
              <a:ext cx="156441" cy="18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9179544" y="7687033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9301219" y="7787150"/>
              <a:ext cx="156444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3223874" y="5449099"/>
              <a:ext cx="162237" cy="18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12366337" y="7151105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3814879" y="5814236"/>
              <a:ext cx="156441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14759327" y="5731786"/>
              <a:ext cx="156444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5078008" y="5490322"/>
              <a:ext cx="156441" cy="1825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14915772" y="5549215"/>
              <a:ext cx="162237" cy="1825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15257626" y="5460878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15553130" y="5637557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15773309" y="5749452"/>
              <a:ext cx="156441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15234449" y="6621068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7245028" y="6261823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17517352" y="6173481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598470" y="6144037"/>
              <a:ext cx="162237" cy="18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17668000" y="6303046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7366704" y="6485616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16764110" y="6403166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6827848" y="6085144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43" name="TextBox 45"/>
            <p:cNvSpPr txBox="1">
              <a:spLocks noChangeArrowheads="1"/>
            </p:cNvSpPr>
            <p:nvPr/>
          </p:nvSpPr>
          <p:spPr bwMode="auto">
            <a:xfrm>
              <a:off x="2858102" y="22586966"/>
              <a:ext cx="17324566" cy="254629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en-US" sz="1800" b="0" dirty="0">
                  <a:solidFill>
                    <a:prstClr val="black"/>
                  </a:solidFill>
                  <a:effectLst/>
                  <a:latin typeface="Calibri" pitchFamily="34" charset="0"/>
                  <a:cs typeface="Calibri" pitchFamily="34" charset="0"/>
                </a:rPr>
                <a:t>        Kelp Forest Monitoring Site Locations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en-US" sz="1800" b="0" dirty="0">
                  <a:solidFill>
                    <a:prstClr val="black"/>
                  </a:solidFill>
                  <a:effectLst/>
                </a:rPr>
                <a:t>       </a:t>
              </a:r>
              <a:r>
                <a:rPr lang="en-US" sz="1800" b="0" dirty="0">
                  <a:solidFill>
                    <a:prstClr val="black"/>
                  </a:solidFill>
                  <a:effectLst/>
                  <a:latin typeface="Calibri" pitchFamily="34" charset="0"/>
                  <a:cs typeface="Calibri" pitchFamily="34" charset="0"/>
                </a:rPr>
                <a:t>Locations of </a:t>
              </a:r>
              <a:r>
                <a:rPr lang="en-US" sz="1800" b="0" i="1" dirty="0">
                  <a:solidFill>
                    <a:prstClr val="black"/>
                  </a:solidFill>
                  <a:effectLst/>
                  <a:latin typeface="Calibri" pitchFamily="34" charset="0"/>
                  <a:cs typeface="Calibri" pitchFamily="34" charset="0"/>
                </a:rPr>
                <a:t>Sargassum horneri</a:t>
              </a:r>
              <a:r>
                <a:rPr lang="en-US" sz="1800" b="0" dirty="0">
                  <a:solidFill>
                    <a:prstClr val="black"/>
                  </a:solidFill>
                  <a:effectLst/>
                  <a:latin typeface="Calibri" pitchFamily="34" charset="0"/>
                  <a:cs typeface="Calibri" pitchFamily="34" charset="0"/>
                </a:rPr>
                <a:t> </a:t>
              </a: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0495555" y="14406724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21028619" y="14783639"/>
              <a:ext cx="162237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21185063" y="14707080"/>
              <a:ext cx="156441" cy="1825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21185063" y="14630517"/>
              <a:ext cx="156441" cy="1825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21214032" y="14536288"/>
              <a:ext cx="156444" cy="1766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21185063" y="14171152"/>
              <a:ext cx="156441" cy="18257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defRPr/>
              </a:pPr>
              <a:endParaRPr lang="en-US" sz="1800" b="0">
                <a:solidFill>
                  <a:prstClr val="white"/>
                </a:solidFill>
                <a:effectLst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3320714" y="24536949"/>
              <a:ext cx="590698" cy="0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 bwMode="auto">
          <a:xfrm flipH="1" flipV="1">
            <a:off x="228600" y="504693"/>
            <a:ext cx="8610600" cy="635330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defRPr/>
            </a:pPr>
            <a:endParaRPr lang="en-US" sz="1800" b="0">
              <a:solidFill>
                <a:prstClr val="white"/>
              </a:solidFill>
              <a:effectLst/>
            </a:endParaRPr>
          </a:p>
        </p:txBody>
      </p:sp>
      <p:sp>
        <p:nvSpPr>
          <p:cNvPr id="25604" name="TextBox 104"/>
          <p:cNvSpPr txBox="1">
            <a:spLocks noChangeArrowheads="1"/>
          </p:cNvSpPr>
          <p:nvPr/>
        </p:nvSpPr>
        <p:spPr bwMode="auto">
          <a:xfrm>
            <a:off x="304800" y="609600"/>
            <a:ext cx="8458200" cy="461665"/>
          </a:xfrm>
          <a:prstGeom prst="rect">
            <a:avLst/>
          </a:prstGeom>
          <a:solidFill>
            <a:schemeClr val="bg1">
              <a:alpha val="74901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i="1" dirty="0">
                <a:solidFill>
                  <a:prstClr val="black"/>
                </a:solidFill>
                <a:effectLst/>
                <a:latin typeface="Calibri" pitchFamily="34" charset="0"/>
                <a:cs typeface="Calibri" pitchFamily="34" charset="0"/>
              </a:rPr>
              <a:t>Sargassum horneri </a:t>
            </a:r>
            <a:r>
              <a:rPr lang="en-US" dirty="0">
                <a:solidFill>
                  <a:prstClr val="black"/>
                </a:solidFill>
                <a:effectLst/>
                <a:latin typeface="Calibri" pitchFamily="34" charset="0"/>
                <a:cs typeface="Calibri" pitchFamily="34" charset="0"/>
              </a:rPr>
              <a:t>distribution (Aug 2019)</a:t>
            </a:r>
          </a:p>
        </p:txBody>
      </p:sp>
      <p:sp>
        <p:nvSpPr>
          <p:cNvPr id="25613" name="2006 catalina 1"/>
          <p:cNvSpPr/>
          <p:nvPr/>
        </p:nvSpPr>
        <p:spPr bwMode="auto">
          <a:xfrm>
            <a:off x="6629399" y="3978370"/>
            <a:ext cx="231327" cy="120512"/>
          </a:xfrm>
          <a:custGeom>
            <a:avLst/>
            <a:gdLst>
              <a:gd name="connsiteX0" fmla="*/ 0 w 214686"/>
              <a:gd name="connsiteY0" fmla="*/ 0 h 127220"/>
              <a:gd name="connsiteX1" fmla="*/ 119270 w 214686"/>
              <a:gd name="connsiteY1" fmla="*/ 103366 h 127220"/>
              <a:gd name="connsiteX2" fmla="*/ 214686 w 214686"/>
              <a:gd name="connsiteY2" fmla="*/ 127220 h 127220"/>
              <a:gd name="connsiteX0" fmla="*/ 0 w 237319"/>
              <a:gd name="connsiteY0" fmla="*/ 0 h 127220"/>
              <a:gd name="connsiteX1" fmla="*/ 119270 w 237319"/>
              <a:gd name="connsiteY1" fmla="*/ 103366 h 127220"/>
              <a:gd name="connsiteX2" fmla="*/ 237319 w 237319"/>
              <a:gd name="connsiteY2" fmla="*/ 127220 h 127220"/>
              <a:gd name="connsiteX0" fmla="*/ 0 w 237319"/>
              <a:gd name="connsiteY0" fmla="*/ 0 h 150384"/>
              <a:gd name="connsiteX1" fmla="*/ 160010 w 237319"/>
              <a:gd name="connsiteY1" fmla="*/ 144107 h 150384"/>
              <a:gd name="connsiteX2" fmla="*/ 237319 w 237319"/>
              <a:gd name="connsiteY2" fmla="*/ 127220 h 150384"/>
              <a:gd name="connsiteX0" fmla="*/ 0 w 219212"/>
              <a:gd name="connsiteY0" fmla="*/ 0 h 149613"/>
              <a:gd name="connsiteX1" fmla="*/ 160010 w 219212"/>
              <a:gd name="connsiteY1" fmla="*/ 144107 h 149613"/>
              <a:gd name="connsiteX2" fmla="*/ 219212 w 219212"/>
              <a:gd name="connsiteY2" fmla="*/ 122693 h 149613"/>
              <a:gd name="connsiteX0" fmla="*/ 0 w 219212"/>
              <a:gd name="connsiteY0" fmla="*/ 0 h 148371"/>
              <a:gd name="connsiteX1" fmla="*/ 61865 w 219212"/>
              <a:gd name="connsiteY1" fmla="*/ 20233 h 148371"/>
              <a:gd name="connsiteX2" fmla="*/ 160010 w 219212"/>
              <a:gd name="connsiteY2" fmla="*/ 144107 h 148371"/>
              <a:gd name="connsiteX3" fmla="*/ 219212 w 219212"/>
              <a:gd name="connsiteY3" fmla="*/ 122693 h 148371"/>
              <a:gd name="connsiteX0" fmla="*/ 0 w 219212"/>
              <a:gd name="connsiteY0" fmla="*/ 0 h 148371"/>
              <a:gd name="connsiteX1" fmla="*/ 61865 w 219212"/>
              <a:gd name="connsiteY1" fmla="*/ 20233 h 148371"/>
              <a:gd name="connsiteX2" fmla="*/ 146430 w 219212"/>
              <a:gd name="connsiteY2" fmla="*/ 144107 h 148371"/>
              <a:gd name="connsiteX3" fmla="*/ 219212 w 219212"/>
              <a:gd name="connsiteY3" fmla="*/ 122693 h 148371"/>
              <a:gd name="connsiteX0" fmla="*/ 0 w 219212"/>
              <a:gd name="connsiteY0" fmla="*/ 0 h 147572"/>
              <a:gd name="connsiteX1" fmla="*/ 66392 w 219212"/>
              <a:gd name="connsiteY1" fmla="*/ 33813 h 147572"/>
              <a:gd name="connsiteX2" fmla="*/ 146430 w 219212"/>
              <a:gd name="connsiteY2" fmla="*/ 144107 h 147572"/>
              <a:gd name="connsiteX3" fmla="*/ 219212 w 219212"/>
              <a:gd name="connsiteY3" fmla="*/ 122693 h 147572"/>
              <a:gd name="connsiteX0" fmla="*/ 0 w 219212"/>
              <a:gd name="connsiteY0" fmla="*/ 0 h 147572"/>
              <a:gd name="connsiteX1" fmla="*/ 66392 w 219212"/>
              <a:gd name="connsiteY1" fmla="*/ 33813 h 147572"/>
              <a:gd name="connsiteX2" fmla="*/ 146430 w 219212"/>
              <a:gd name="connsiteY2" fmla="*/ 144107 h 147572"/>
              <a:gd name="connsiteX3" fmla="*/ 219212 w 219212"/>
              <a:gd name="connsiteY3" fmla="*/ 122693 h 147572"/>
              <a:gd name="connsiteX0" fmla="*/ 0 w 287113"/>
              <a:gd name="connsiteY0" fmla="*/ 0 h 138518"/>
              <a:gd name="connsiteX1" fmla="*/ 134293 w 287113"/>
              <a:gd name="connsiteY1" fmla="*/ 24759 h 138518"/>
              <a:gd name="connsiteX2" fmla="*/ 214331 w 287113"/>
              <a:gd name="connsiteY2" fmla="*/ 135053 h 138518"/>
              <a:gd name="connsiteX3" fmla="*/ 287113 w 287113"/>
              <a:gd name="connsiteY3" fmla="*/ 113639 h 138518"/>
              <a:gd name="connsiteX0" fmla="*/ 0 w 287113"/>
              <a:gd name="connsiteY0" fmla="*/ 3182 h 142772"/>
              <a:gd name="connsiteX1" fmla="*/ 129766 w 287113"/>
              <a:gd name="connsiteY1" fmla="*/ 9834 h 142772"/>
              <a:gd name="connsiteX2" fmla="*/ 214331 w 287113"/>
              <a:gd name="connsiteY2" fmla="*/ 138235 h 142772"/>
              <a:gd name="connsiteX3" fmla="*/ 287113 w 287113"/>
              <a:gd name="connsiteY3" fmla="*/ 116821 h 142772"/>
              <a:gd name="connsiteX0" fmla="*/ 0 w 287113"/>
              <a:gd name="connsiteY0" fmla="*/ 3182 h 142772"/>
              <a:gd name="connsiteX1" fmla="*/ 129766 w 287113"/>
              <a:gd name="connsiteY1" fmla="*/ 9834 h 142772"/>
              <a:gd name="connsiteX2" fmla="*/ 231327 w 287113"/>
              <a:gd name="connsiteY2" fmla="*/ 138235 h 142772"/>
              <a:gd name="connsiteX3" fmla="*/ 287113 w 287113"/>
              <a:gd name="connsiteY3" fmla="*/ 116821 h 142772"/>
              <a:gd name="connsiteX0" fmla="*/ 0 w 231327"/>
              <a:gd name="connsiteY0" fmla="*/ 3182 h 138235"/>
              <a:gd name="connsiteX1" fmla="*/ 129766 w 231327"/>
              <a:gd name="connsiteY1" fmla="*/ 9834 h 138235"/>
              <a:gd name="connsiteX2" fmla="*/ 231327 w 231327"/>
              <a:gd name="connsiteY2" fmla="*/ 138235 h 138235"/>
              <a:gd name="connsiteX0" fmla="*/ 0 w 231327"/>
              <a:gd name="connsiteY0" fmla="*/ 0 h 135053"/>
              <a:gd name="connsiteX1" fmla="*/ 129766 w 231327"/>
              <a:gd name="connsiteY1" fmla="*/ 23648 h 135053"/>
              <a:gd name="connsiteX2" fmla="*/ 231327 w 231327"/>
              <a:gd name="connsiteY2" fmla="*/ 135053 h 135053"/>
              <a:gd name="connsiteX0" fmla="*/ 0 w 231327"/>
              <a:gd name="connsiteY0" fmla="*/ 5854 h 120512"/>
              <a:gd name="connsiteX1" fmla="*/ 129766 w 231327"/>
              <a:gd name="connsiteY1" fmla="*/ 9107 h 120512"/>
              <a:gd name="connsiteX2" fmla="*/ 231327 w 231327"/>
              <a:gd name="connsiteY2" fmla="*/ 120512 h 120512"/>
              <a:gd name="connsiteX0" fmla="*/ 0 w 231327"/>
              <a:gd name="connsiteY0" fmla="*/ 5854 h 120512"/>
              <a:gd name="connsiteX1" fmla="*/ 139964 w 231327"/>
              <a:gd name="connsiteY1" fmla="*/ 9107 h 120512"/>
              <a:gd name="connsiteX2" fmla="*/ 231327 w 231327"/>
              <a:gd name="connsiteY2" fmla="*/ 120512 h 12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327" h="120512">
                <a:moveTo>
                  <a:pt x="0" y="5854"/>
                </a:moveTo>
                <a:cubicBezTo>
                  <a:pt x="10311" y="17525"/>
                  <a:pt x="113296" y="-14911"/>
                  <a:pt x="139964" y="9107"/>
                </a:cubicBezTo>
                <a:cubicBezTo>
                  <a:pt x="153052" y="51232"/>
                  <a:pt x="205103" y="102681"/>
                  <a:pt x="231327" y="120512"/>
                </a:cubicBez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6" name="green key"/>
          <p:cNvSpPr/>
          <p:nvPr/>
        </p:nvSpPr>
        <p:spPr bwMode="auto">
          <a:xfrm flipV="1">
            <a:off x="762000" y="6248398"/>
            <a:ext cx="76200" cy="762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defRPr/>
            </a:pPr>
            <a:endParaRPr lang="en-US" sz="1800" b="0">
              <a:solidFill>
                <a:prstClr val="white"/>
              </a:solidFill>
              <a:effectLst/>
            </a:endParaRPr>
          </a:p>
        </p:txBody>
      </p:sp>
      <p:sp>
        <p:nvSpPr>
          <p:cNvPr id="25612" name="2003 mainland"/>
          <p:cNvSpPr/>
          <p:nvPr/>
        </p:nvSpPr>
        <p:spPr bwMode="auto">
          <a:xfrm>
            <a:off x="7515225" y="3121912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9" name="2006 catalina 2"/>
          <p:cNvSpPr/>
          <p:nvPr/>
        </p:nvSpPr>
        <p:spPr bwMode="auto">
          <a:xfrm>
            <a:off x="7231562" y="4231206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0" name="2003"/>
          <p:cNvSpPr txBox="1"/>
          <p:nvPr/>
        </p:nvSpPr>
        <p:spPr>
          <a:xfrm>
            <a:off x="7291530" y="2781483"/>
            <a:ext cx="1390606" cy="30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2003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81" name="2007 clemente 1"/>
          <p:cNvSpPr/>
          <p:nvPr/>
        </p:nvSpPr>
        <p:spPr bwMode="auto">
          <a:xfrm>
            <a:off x="6708487" y="5887741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2" name="2007 clemente 2"/>
          <p:cNvSpPr/>
          <p:nvPr/>
        </p:nvSpPr>
        <p:spPr bwMode="auto">
          <a:xfrm>
            <a:off x="7194986" y="6443472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2009 anacapa 1"/>
          <p:cNvSpPr/>
          <p:nvPr/>
        </p:nvSpPr>
        <p:spPr bwMode="auto">
          <a:xfrm>
            <a:off x="4101973" y="1860041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6" name="2009 anacapa 2"/>
          <p:cNvSpPr/>
          <p:nvPr/>
        </p:nvSpPr>
        <p:spPr bwMode="auto">
          <a:xfrm>
            <a:off x="4205122" y="1888268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14" name="2009 catalina"/>
          <p:cNvSpPr/>
          <p:nvPr/>
        </p:nvSpPr>
        <p:spPr bwMode="auto">
          <a:xfrm>
            <a:off x="6548437" y="3973815"/>
            <a:ext cx="900112" cy="640587"/>
          </a:xfrm>
          <a:custGeom>
            <a:avLst/>
            <a:gdLst>
              <a:gd name="connsiteX0" fmla="*/ 0 w 890587"/>
              <a:gd name="connsiteY0" fmla="*/ 10182 h 710270"/>
              <a:gd name="connsiteX1" fmla="*/ 197643 w 890587"/>
              <a:gd name="connsiteY1" fmla="*/ 14945 h 710270"/>
              <a:gd name="connsiteX2" fmla="*/ 330993 w 890587"/>
              <a:gd name="connsiteY2" fmla="*/ 153057 h 710270"/>
              <a:gd name="connsiteX3" fmla="*/ 709612 w 890587"/>
              <a:gd name="connsiteY3" fmla="*/ 288788 h 710270"/>
              <a:gd name="connsiteX4" fmla="*/ 707231 w 890587"/>
              <a:gd name="connsiteY4" fmla="*/ 379276 h 710270"/>
              <a:gd name="connsiteX5" fmla="*/ 854868 w 890587"/>
              <a:gd name="connsiteY5" fmla="*/ 567395 h 710270"/>
              <a:gd name="connsiteX6" fmla="*/ 890587 w 890587"/>
              <a:gd name="connsiteY6" fmla="*/ 710270 h 710270"/>
              <a:gd name="connsiteX7" fmla="*/ 890587 w 890587"/>
              <a:gd name="connsiteY7" fmla="*/ 710270 h 710270"/>
              <a:gd name="connsiteX8" fmla="*/ 890587 w 890587"/>
              <a:gd name="connsiteY8" fmla="*/ 710270 h 710270"/>
              <a:gd name="connsiteX0" fmla="*/ 0 w 890587"/>
              <a:gd name="connsiteY0" fmla="*/ 5951 h 706039"/>
              <a:gd name="connsiteX1" fmla="*/ 161924 w 890587"/>
              <a:gd name="connsiteY1" fmla="*/ 20239 h 706039"/>
              <a:gd name="connsiteX2" fmla="*/ 330993 w 890587"/>
              <a:gd name="connsiteY2" fmla="*/ 148826 h 706039"/>
              <a:gd name="connsiteX3" fmla="*/ 709612 w 890587"/>
              <a:gd name="connsiteY3" fmla="*/ 284557 h 706039"/>
              <a:gd name="connsiteX4" fmla="*/ 707231 w 890587"/>
              <a:gd name="connsiteY4" fmla="*/ 375045 h 706039"/>
              <a:gd name="connsiteX5" fmla="*/ 854868 w 890587"/>
              <a:gd name="connsiteY5" fmla="*/ 563164 h 706039"/>
              <a:gd name="connsiteX6" fmla="*/ 890587 w 890587"/>
              <a:gd name="connsiteY6" fmla="*/ 706039 h 706039"/>
              <a:gd name="connsiteX7" fmla="*/ 890587 w 890587"/>
              <a:gd name="connsiteY7" fmla="*/ 706039 h 706039"/>
              <a:gd name="connsiteX8" fmla="*/ 890587 w 890587"/>
              <a:gd name="connsiteY8" fmla="*/ 706039 h 706039"/>
              <a:gd name="connsiteX0" fmla="*/ 0 w 890587"/>
              <a:gd name="connsiteY0" fmla="*/ 2984 h 703072"/>
              <a:gd name="connsiteX1" fmla="*/ 152399 w 890587"/>
              <a:gd name="connsiteY1" fmla="*/ 31560 h 703072"/>
              <a:gd name="connsiteX2" fmla="*/ 330993 w 890587"/>
              <a:gd name="connsiteY2" fmla="*/ 145859 h 703072"/>
              <a:gd name="connsiteX3" fmla="*/ 709612 w 890587"/>
              <a:gd name="connsiteY3" fmla="*/ 281590 h 703072"/>
              <a:gd name="connsiteX4" fmla="*/ 707231 w 890587"/>
              <a:gd name="connsiteY4" fmla="*/ 372078 h 703072"/>
              <a:gd name="connsiteX5" fmla="*/ 854868 w 890587"/>
              <a:gd name="connsiteY5" fmla="*/ 560197 h 703072"/>
              <a:gd name="connsiteX6" fmla="*/ 890587 w 890587"/>
              <a:gd name="connsiteY6" fmla="*/ 703072 h 703072"/>
              <a:gd name="connsiteX7" fmla="*/ 890587 w 890587"/>
              <a:gd name="connsiteY7" fmla="*/ 703072 h 703072"/>
              <a:gd name="connsiteX8" fmla="*/ 890587 w 890587"/>
              <a:gd name="connsiteY8" fmla="*/ 703072 h 703072"/>
              <a:gd name="connsiteX0" fmla="*/ 0 w 890587"/>
              <a:gd name="connsiteY0" fmla="*/ 1215 h 701303"/>
              <a:gd name="connsiteX1" fmla="*/ 152399 w 890587"/>
              <a:gd name="connsiteY1" fmla="*/ 29791 h 701303"/>
              <a:gd name="connsiteX2" fmla="*/ 330993 w 890587"/>
              <a:gd name="connsiteY2" fmla="*/ 144090 h 701303"/>
              <a:gd name="connsiteX3" fmla="*/ 709612 w 890587"/>
              <a:gd name="connsiteY3" fmla="*/ 279821 h 701303"/>
              <a:gd name="connsiteX4" fmla="*/ 707231 w 890587"/>
              <a:gd name="connsiteY4" fmla="*/ 370309 h 701303"/>
              <a:gd name="connsiteX5" fmla="*/ 854868 w 890587"/>
              <a:gd name="connsiteY5" fmla="*/ 558428 h 701303"/>
              <a:gd name="connsiteX6" fmla="*/ 890587 w 890587"/>
              <a:gd name="connsiteY6" fmla="*/ 701303 h 701303"/>
              <a:gd name="connsiteX7" fmla="*/ 890587 w 890587"/>
              <a:gd name="connsiteY7" fmla="*/ 701303 h 701303"/>
              <a:gd name="connsiteX8" fmla="*/ 890587 w 890587"/>
              <a:gd name="connsiteY8" fmla="*/ 701303 h 701303"/>
              <a:gd name="connsiteX0" fmla="*/ 0 w 890587"/>
              <a:gd name="connsiteY0" fmla="*/ 1006 h 701094"/>
              <a:gd name="connsiteX1" fmla="*/ 152399 w 890587"/>
              <a:gd name="connsiteY1" fmla="*/ 29582 h 701094"/>
              <a:gd name="connsiteX2" fmla="*/ 330993 w 890587"/>
              <a:gd name="connsiteY2" fmla="*/ 143881 h 701094"/>
              <a:gd name="connsiteX3" fmla="*/ 709612 w 890587"/>
              <a:gd name="connsiteY3" fmla="*/ 279612 h 701094"/>
              <a:gd name="connsiteX4" fmla="*/ 707231 w 890587"/>
              <a:gd name="connsiteY4" fmla="*/ 370100 h 701094"/>
              <a:gd name="connsiteX5" fmla="*/ 854868 w 890587"/>
              <a:gd name="connsiteY5" fmla="*/ 558219 h 701094"/>
              <a:gd name="connsiteX6" fmla="*/ 890587 w 890587"/>
              <a:gd name="connsiteY6" fmla="*/ 701094 h 701094"/>
              <a:gd name="connsiteX7" fmla="*/ 890587 w 890587"/>
              <a:gd name="connsiteY7" fmla="*/ 701094 h 701094"/>
              <a:gd name="connsiteX8" fmla="*/ 890587 w 890587"/>
              <a:gd name="connsiteY8" fmla="*/ 701094 h 701094"/>
              <a:gd name="connsiteX0" fmla="*/ 0 w 890587"/>
              <a:gd name="connsiteY0" fmla="*/ 1171 h 701259"/>
              <a:gd name="connsiteX1" fmla="*/ 150017 w 890587"/>
              <a:gd name="connsiteY1" fmla="*/ 20222 h 701259"/>
              <a:gd name="connsiteX2" fmla="*/ 330993 w 890587"/>
              <a:gd name="connsiteY2" fmla="*/ 144046 h 701259"/>
              <a:gd name="connsiteX3" fmla="*/ 709612 w 890587"/>
              <a:gd name="connsiteY3" fmla="*/ 279777 h 701259"/>
              <a:gd name="connsiteX4" fmla="*/ 707231 w 890587"/>
              <a:gd name="connsiteY4" fmla="*/ 370265 h 701259"/>
              <a:gd name="connsiteX5" fmla="*/ 854868 w 890587"/>
              <a:gd name="connsiteY5" fmla="*/ 558384 h 701259"/>
              <a:gd name="connsiteX6" fmla="*/ 890587 w 890587"/>
              <a:gd name="connsiteY6" fmla="*/ 701259 h 701259"/>
              <a:gd name="connsiteX7" fmla="*/ 890587 w 890587"/>
              <a:gd name="connsiteY7" fmla="*/ 701259 h 701259"/>
              <a:gd name="connsiteX8" fmla="*/ 890587 w 890587"/>
              <a:gd name="connsiteY8" fmla="*/ 701259 h 701259"/>
              <a:gd name="connsiteX0" fmla="*/ 0 w 890587"/>
              <a:gd name="connsiteY0" fmla="*/ 1405 h 701493"/>
              <a:gd name="connsiteX1" fmla="*/ 157161 w 890587"/>
              <a:gd name="connsiteY1" fmla="*/ 10931 h 701493"/>
              <a:gd name="connsiteX2" fmla="*/ 330993 w 890587"/>
              <a:gd name="connsiteY2" fmla="*/ 144280 h 701493"/>
              <a:gd name="connsiteX3" fmla="*/ 709612 w 890587"/>
              <a:gd name="connsiteY3" fmla="*/ 280011 h 701493"/>
              <a:gd name="connsiteX4" fmla="*/ 707231 w 890587"/>
              <a:gd name="connsiteY4" fmla="*/ 370499 h 701493"/>
              <a:gd name="connsiteX5" fmla="*/ 854868 w 890587"/>
              <a:gd name="connsiteY5" fmla="*/ 558618 h 701493"/>
              <a:gd name="connsiteX6" fmla="*/ 890587 w 890587"/>
              <a:gd name="connsiteY6" fmla="*/ 701493 h 701493"/>
              <a:gd name="connsiteX7" fmla="*/ 890587 w 890587"/>
              <a:gd name="connsiteY7" fmla="*/ 701493 h 701493"/>
              <a:gd name="connsiteX8" fmla="*/ 890587 w 890587"/>
              <a:gd name="connsiteY8" fmla="*/ 701493 h 701493"/>
              <a:gd name="connsiteX0" fmla="*/ 0 w 890587"/>
              <a:gd name="connsiteY0" fmla="*/ 1405 h 701493"/>
              <a:gd name="connsiteX1" fmla="*/ 180973 w 890587"/>
              <a:gd name="connsiteY1" fmla="*/ 10931 h 701493"/>
              <a:gd name="connsiteX2" fmla="*/ 330993 w 890587"/>
              <a:gd name="connsiteY2" fmla="*/ 144280 h 701493"/>
              <a:gd name="connsiteX3" fmla="*/ 709612 w 890587"/>
              <a:gd name="connsiteY3" fmla="*/ 280011 h 701493"/>
              <a:gd name="connsiteX4" fmla="*/ 707231 w 890587"/>
              <a:gd name="connsiteY4" fmla="*/ 370499 h 701493"/>
              <a:gd name="connsiteX5" fmla="*/ 854868 w 890587"/>
              <a:gd name="connsiteY5" fmla="*/ 558618 h 701493"/>
              <a:gd name="connsiteX6" fmla="*/ 890587 w 890587"/>
              <a:gd name="connsiteY6" fmla="*/ 701493 h 701493"/>
              <a:gd name="connsiteX7" fmla="*/ 890587 w 890587"/>
              <a:gd name="connsiteY7" fmla="*/ 701493 h 701493"/>
              <a:gd name="connsiteX8" fmla="*/ 890587 w 890587"/>
              <a:gd name="connsiteY8" fmla="*/ 701493 h 701493"/>
              <a:gd name="connsiteX0" fmla="*/ 0 w 890587"/>
              <a:gd name="connsiteY0" fmla="*/ 1563 h 701651"/>
              <a:gd name="connsiteX1" fmla="*/ 169067 w 890587"/>
              <a:gd name="connsiteY1" fmla="*/ 6327 h 701651"/>
              <a:gd name="connsiteX2" fmla="*/ 330993 w 890587"/>
              <a:gd name="connsiteY2" fmla="*/ 144438 h 701651"/>
              <a:gd name="connsiteX3" fmla="*/ 709612 w 890587"/>
              <a:gd name="connsiteY3" fmla="*/ 280169 h 701651"/>
              <a:gd name="connsiteX4" fmla="*/ 707231 w 890587"/>
              <a:gd name="connsiteY4" fmla="*/ 370657 h 701651"/>
              <a:gd name="connsiteX5" fmla="*/ 854868 w 890587"/>
              <a:gd name="connsiteY5" fmla="*/ 558776 h 701651"/>
              <a:gd name="connsiteX6" fmla="*/ 890587 w 890587"/>
              <a:gd name="connsiteY6" fmla="*/ 701651 h 701651"/>
              <a:gd name="connsiteX7" fmla="*/ 890587 w 890587"/>
              <a:gd name="connsiteY7" fmla="*/ 701651 h 701651"/>
              <a:gd name="connsiteX8" fmla="*/ 890587 w 890587"/>
              <a:gd name="connsiteY8" fmla="*/ 701651 h 701651"/>
              <a:gd name="connsiteX0" fmla="*/ 0 w 890587"/>
              <a:gd name="connsiteY0" fmla="*/ 9398 h 709486"/>
              <a:gd name="connsiteX1" fmla="*/ 169067 w 890587"/>
              <a:gd name="connsiteY1" fmla="*/ 14162 h 709486"/>
              <a:gd name="connsiteX2" fmla="*/ 335755 w 890587"/>
              <a:gd name="connsiteY2" fmla="*/ 140367 h 709486"/>
              <a:gd name="connsiteX3" fmla="*/ 709612 w 890587"/>
              <a:gd name="connsiteY3" fmla="*/ 288004 h 709486"/>
              <a:gd name="connsiteX4" fmla="*/ 707231 w 890587"/>
              <a:gd name="connsiteY4" fmla="*/ 378492 h 709486"/>
              <a:gd name="connsiteX5" fmla="*/ 854868 w 890587"/>
              <a:gd name="connsiteY5" fmla="*/ 566611 h 709486"/>
              <a:gd name="connsiteX6" fmla="*/ 890587 w 890587"/>
              <a:gd name="connsiteY6" fmla="*/ 709486 h 709486"/>
              <a:gd name="connsiteX7" fmla="*/ 890587 w 890587"/>
              <a:gd name="connsiteY7" fmla="*/ 709486 h 709486"/>
              <a:gd name="connsiteX8" fmla="*/ 890587 w 890587"/>
              <a:gd name="connsiteY8" fmla="*/ 709486 h 709486"/>
              <a:gd name="connsiteX0" fmla="*/ 0 w 890587"/>
              <a:gd name="connsiteY0" fmla="*/ 5545 h 705633"/>
              <a:gd name="connsiteX1" fmla="*/ 169067 w 890587"/>
              <a:gd name="connsiteY1" fmla="*/ 10309 h 705633"/>
              <a:gd name="connsiteX2" fmla="*/ 335755 w 890587"/>
              <a:gd name="connsiteY2" fmla="*/ 136514 h 705633"/>
              <a:gd name="connsiteX3" fmla="*/ 709612 w 890587"/>
              <a:gd name="connsiteY3" fmla="*/ 284151 h 705633"/>
              <a:gd name="connsiteX4" fmla="*/ 707231 w 890587"/>
              <a:gd name="connsiteY4" fmla="*/ 374639 h 705633"/>
              <a:gd name="connsiteX5" fmla="*/ 854868 w 890587"/>
              <a:gd name="connsiteY5" fmla="*/ 562758 h 705633"/>
              <a:gd name="connsiteX6" fmla="*/ 890587 w 890587"/>
              <a:gd name="connsiteY6" fmla="*/ 705633 h 705633"/>
              <a:gd name="connsiteX7" fmla="*/ 890587 w 890587"/>
              <a:gd name="connsiteY7" fmla="*/ 705633 h 705633"/>
              <a:gd name="connsiteX8" fmla="*/ 890587 w 890587"/>
              <a:gd name="connsiteY8" fmla="*/ 705633 h 705633"/>
              <a:gd name="connsiteX0" fmla="*/ 0 w 890587"/>
              <a:gd name="connsiteY0" fmla="*/ 1296 h 701384"/>
              <a:gd name="connsiteX1" fmla="*/ 169067 w 890587"/>
              <a:gd name="connsiteY1" fmla="*/ 6060 h 701384"/>
              <a:gd name="connsiteX2" fmla="*/ 335755 w 890587"/>
              <a:gd name="connsiteY2" fmla="*/ 132265 h 701384"/>
              <a:gd name="connsiteX3" fmla="*/ 709612 w 890587"/>
              <a:gd name="connsiteY3" fmla="*/ 279902 h 701384"/>
              <a:gd name="connsiteX4" fmla="*/ 707231 w 890587"/>
              <a:gd name="connsiteY4" fmla="*/ 370390 h 701384"/>
              <a:gd name="connsiteX5" fmla="*/ 854868 w 890587"/>
              <a:gd name="connsiteY5" fmla="*/ 558509 h 701384"/>
              <a:gd name="connsiteX6" fmla="*/ 890587 w 890587"/>
              <a:gd name="connsiteY6" fmla="*/ 701384 h 701384"/>
              <a:gd name="connsiteX7" fmla="*/ 890587 w 890587"/>
              <a:gd name="connsiteY7" fmla="*/ 701384 h 701384"/>
              <a:gd name="connsiteX8" fmla="*/ 890587 w 890587"/>
              <a:gd name="connsiteY8" fmla="*/ 701384 h 701384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9612 w 890587"/>
              <a:gd name="connsiteY3" fmla="*/ 280273 h 701755"/>
              <a:gd name="connsiteX4" fmla="*/ 707231 w 890587"/>
              <a:gd name="connsiteY4" fmla="*/ 370761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9612 w 890587"/>
              <a:gd name="connsiteY3" fmla="*/ 280273 h 701755"/>
              <a:gd name="connsiteX4" fmla="*/ 716756 w 890587"/>
              <a:gd name="connsiteY4" fmla="*/ 375524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9612 w 890587"/>
              <a:gd name="connsiteY3" fmla="*/ 280273 h 701755"/>
              <a:gd name="connsiteX4" fmla="*/ 728662 w 890587"/>
              <a:gd name="connsiteY4" fmla="*/ 373143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692944 w 890587"/>
              <a:gd name="connsiteY3" fmla="*/ 280273 h 701755"/>
              <a:gd name="connsiteX4" fmla="*/ 728662 w 890587"/>
              <a:gd name="connsiteY4" fmla="*/ 373143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692944 w 890587"/>
              <a:gd name="connsiteY3" fmla="*/ 280273 h 701755"/>
              <a:gd name="connsiteX4" fmla="*/ 728662 w 890587"/>
              <a:gd name="connsiteY4" fmla="*/ 373143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692944 w 890587"/>
              <a:gd name="connsiteY3" fmla="*/ 280273 h 701755"/>
              <a:gd name="connsiteX4" fmla="*/ 711993 w 890587"/>
              <a:gd name="connsiteY4" fmla="*/ 380287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19138 w 890587"/>
              <a:gd name="connsiteY3" fmla="*/ 277892 h 701755"/>
              <a:gd name="connsiteX4" fmla="*/ 711993 w 890587"/>
              <a:gd name="connsiteY4" fmla="*/ 380287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19138 w 890587"/>
              <a:gd name="connsiteY3" fmla="*/ 277892 h 701755"/>
              <a:gd name="connsiteX4" fmla="*/ 733425 w 890587"/>
              <a:gd name="connsiteY4" fmla="*/ 394575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19138 w 890587"/>
              <a:gd name="connsiteY3" fmla="*/ 277892 h 701755"/>
              <a:gd name="connsiteX4" fmla="*/ 721518 w 890587"/>
              <a:gd name="connsiteY4" fmla="*/ 387431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19138 w 890587"/>
              <a:gd name="connsiteY3" fmla="*/ 277892 h 701755"/>
              <a:gd name="connsiteX4" fmla="*/ 726281 w 890587"/>
              <a:gd name="connsiteY4" fmla="*/ 375525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2469 w 890587"/>
              <a:gd name="connsiteY3" fmla="*/ 277892 h 701755"/>
              <a:gd name="connsiteX4" fmla="*/ 726281 w 890587"/>
              <a:gd name="connsiteY4" fmla="*/ 375525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2469 w 890587"/>
              <a:gd name="connsiteY3" fmla="*/ 277892 h 701755"/>
              <a:gd name="connsiteX4" fmla="*/ 726281 w 890587"/>
              <a:gd name="connsiteY4" fmla="*/ 375525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9613 w 890587"/>
              <a:gd name="connsiteY3" fmla="*/ 292180 h 701755"/>
              <a:gd name="connsiteX4" fmla="*/ 726281 w 890587"/>
              <a:gd name="connsiteY4" fmla="*/ 375525 h 701755"/>
              <a:gd name="connsiteX5" fmla="*/ 854868 w 890587"/>
              <a:gd name="connsiteY5" fmla="*/ 558880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9613 w 890587"/>
              <a:gd name="connsiteY3" fmla="*/ 292180 h 701755"/>
              <a:gd name="connsiteX4" fmla="*/ 726281 w 890587"/>
              <a:gd name="connsiteY4" fmla="*/ 375525 h 701755"/>
              <a:gd name="connsiteX5" fmla="*/ 854868 w 890587"/>
              <a:gd name="connsiteY5" fmla="*/ 525543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9613 w 890587"/>
              <a:gd name="connsiteY3" fmla="*/ 292180 h 701755"/>
              <a:gd name="connsiteX4" fmla="*/ 726281 w 890587"/>
              <a:gd name="connsiteY4" fmla="*/ 375525 h 701755"/>
              <a:gd name="connsiteX5" fmla="*/ 831056 w 890587"/>
              <a:gd name="connsiteY5" fmla="*/ 530305 h 701755"/>
              <a:gd name="connsiteX6" fmla="*/ 890587 w 890587"/>
              <a:gd name="connsiteY6" fmla="*/ 701755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1642"/>
              <a:gd name="connsiteY0" fmla="*/ 1667 h 701755"/>
              <a:gd name="connsiteX1" fmla="*/ 169067 w 891642"/>
              <a:gd name="connsiteY1" fmla="*/ 6431 h 701755"/>
              <a:gd name="connsiteX2" fmla="*/ 335755 w 891642"/>
              <a:gd name="connsiteY2" fmla="*/ 132636 h 701755"/>
              <a:gd name="connsiteX3" fmla="*/ 709613 w 891642"/>
              <a:gd name="connsiteY3" fmla="*/ 292180 h 701755"/>
              <a:gd name="connsiteX4" fmla="*/ 726281 w 891642"/>
              <a:gd name="connsiteY4" fmla="*/ 375525 h 701755"/>
              <a:gd name="connsiteX5" fmla="*/ 831056 w 891642"/>
              <a:gd name="connsiteY5" fmla="*/ 530305 h 701755"/>
              <a:gd name="connsiteX6" fmla="*/ 885825 w 891642"/>
              <a:gd name="connsiteY6" fmla="*/ 554116 h 701755"/>
              <a:gd name="connsiteX7" fmla="*/ 890587 w 891642"/>
              <a:gd name="connsiteY7" fmla="*/ 701755 h 701755"/>
              <a:gd name="connsiteX8" fmla="*/ 890587 w 891642"/>
              <a:gd name="connsiteY8" fmla="*/ 701755 h 701755"/>
              <a:gd name="connsiteX9" fmla="*/ 890587 w 891642"/>
              <a:gd name="connsiteY9" fmla="*/ 701755 h 701755"/>
              <a:gd name="connsiteX0" fmla="*/ 0 w 891642"/>
              <a:gd name="connsiteY0" fmla="*/ 1667 h 701755"/>
              <a:gd name="connsiteX1" fmla="*/ 169067 w 891642"/>
              <a:gd name="connsiteY1" fmla="*/ 6431 h 701755"/>
              <a:gd name="connsiteX2" fmla="*/ 335755 w 891642"/>
              <a:gd name="connsiteY2" fmla="*/ 132636 h 701755"/>
              <a:gd name="connsiteX3" fmla="*/ 709613 w 891642"/>
              <a:gd name="connsiteY3" fmla="*/ 292180 h 701755"/>
              <a:gd name="connsiteX4" fmla="*/ 726281 w 891642"/>
              <a:gd name="connsiteY4" fmla="*/ 375525 h 701755"/>
              <a:gd name="connsiteX5" fmla="*/ 831056 w 891642"/>
              <a:gd name="connsiteY5" fmla="*/ 520780 h 701755"/>
              <a:gd name="connsiteX6" fmla="*/ 885825 w 891642"/>
              <a:gd name="connsiteY6" fmla="*/ 554116 h 701755"/>
              <a:gd name="connsiteX7" fmla="*/ 890587 w 891642"/>
              <a:gd name="connsiteY7" fmla="*/ 701755 h 701755"/>
              <a:gd name="connsiteX8" fmla="*/ 890587 w 891642"/>
              <a:gd name="connsiteY8" fmla="*/ 701755 h 701755"/>
              <a:gd name="connsiteX9" fmla="*/ 890587 w 891642"/>
              <a:gd name="connsiteY9" fmla="*/ 701755 h 701755"/>
              <a:gd name="connsiteX0" fmla="*/ 0 w 891642"/>
              <a:gd name="connsiteY0" fmla="*/ 1667 h 701755"/>
              <a:gd name="connsiteX1" fmla="*/ 169067 w 891642"/>
              <a:gd name="connsiteY1" fmla="*/ 6431 h 701755"/>
              <a:gd name="connsiteX2" fmla="*/ 335755 w 891642"/>
              <a:gd name="connsiteY2" fmla="*/ 132636 h 701755"/>
              <a:gd name="connsiteX3" fmla="*/ 709613 w 891642"/>
              <a:gd name="connsiteY3" fmla="*/ 292180 h 701755"/>
              <a:gd name="connsiteX4" fmla="*/ 726281 w 891642"/>
              <a:gd name="connsiteY4" fmla="*/ 375525 h 701755"/>
              <a:gd name="connsiteX5" fmla="*/ 831056 w 891642"/>
              <a:gd name="connsiteY5" fmla="*/ 513636 h 701755"/>
              <a:gd name="connsiteX6" fmla="*/ 885825 w 891642"/>
              <a:gd name="connsiteY6" fmla="*/ 554116 h 701755"/>
              <a:gd name="connsiteX7" fmla="*/ 890587 w 891642"/>
              <a:gd name="connsiteY7" fmla="*/ 701755 h 701755"/>
              <a:gd name="connsiteX8" fmla="*/ 890587 w 891642"/>
              <a:gd name="connsiteY8" fmla="*/ 701755 h 701755"/>
              <a:gd name="connsiteX9" fmla="*/ 890587 w 891642"/>
              <a:gd name="connsiteY9" fmla="*/ 701755 h 701755"/>
              <a:gd name="connsiteX0" fmla="*/ 0 w 891642"/>
              <a:gd name="connsiteY0" fmla="*/ 1667 h 701755"/>
              <a:gd name="connsiteX1" fmla="*/ 169067 w 891642"/>
              <a:gd name="connsiteY1" fmla="*/ 6431 h 701755"/>
              <a:gd name="connsiteX2" fmla="*/ 335755 w 891642"/>
              <a:gd name="connsiteY2" fmla="*/ 132636 h 701755"/>
              <a:gd name="connsiteX3" fmla="*/ 709613 w 891642"/>
              <a:gd name="connsiteY3" fmla="*/ 292180 h 701755"/>
              <a:gd name="connsiteX4" fmla="*/ 726281 w 891642"/>
              <a:gd name="connsiteY4" fmla="*/ 375525 h 701755"/>
              <a:gd name="connsiteX5" fmla="*/ 831056 w 891642"/>
              <a:gd name="connsiteY5" fmla="*/ 508874 h 701755"/>
              <a:gd name="connsiteX6" fmla="*/ 885825 w 891642"/>
              <a:gd name="connsiteY6" fmla="*/ 554116 h 701755"/>
              <a:gd name="connsiteX7" fmla="*/ 890587 w 891642"/>
              <a:gd name="connsiteY7" fmla="*/ 701755 h 701755"/>
              <a:gd name="connsiteX8" fmla="*/ 890587 w 891642"/>
              <a:gd name="connsiteY8" fmla="*/ 701755 h 701755"/>
              <a:gd name="connsiteX9" fmla="*/ 890587 w 891642"/>
              <a:gd name="connsiteY9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9613 w 890587"/>
              <a:gd name="connsiteY3" fmla="*/ 292180 h 701755"/>
              <a:gd name="connsiteX4" fmla="*/ 726281 w 890587"/>
              <a:gd name="connsiteY4" fmla="*/ 375525 h 701755"/>
              <a:gd name="connsiteX5" fmla="*/ 831056 w 890587"/>
              <a:gd name="connsiteY5" fmla="*/ 508874 h 701755"/>
              <a:gd name="connsiteX6" fmla="*/ 866775 w 890587"/>
              <a:gd name="connsiteY6" fmla="*/ 554116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9" fmla="*/ 890587 w 890587"/>
              <a:gd name="connsiteY9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9613 w 890587"/>
              <a:gd name="connsiteY3" fmla="*/ 292180 h 701755"/>
              <a:gd name="connsiteX4" fmla="*/ 726281 w 890587"/>
              <a:gd name="connsiteY4" fmla="*/ 375525 h 701755"/>
              <a:gd name="connsiteX5" fmla="*/ 831056 w 890587"/>
              <a:gd name="connsiteY5" fmla="*/ 508874 h 701755"/>
              <a:gd name="connsiteX6" fmla="*/ 866775 w 890587"/>
              <a:gd name="connsiteY6" fmla="*/ 554116 h 701755"/>
              <a:gd name="connsiteX7" fmla="*/ 890587 w 890587"/>
              <a:gd name="connsiteY7" fmla="*/ 701755 h 701755"/>
              <a:gd name="connsiteX8" fmla="*/ 890587 w 890587"/>
              <a:gd name="connsiteY8" fmla="*/ 701755 h 701755"/>
              <a:gd name="connsiteX0" fmla="*/ 0 w 890587"/>
              <a:gd name="connsiteY0" fmla="*/ 1667 h 701755"/>
              <a:gd name="connsiteX1" fmla="*/ 169067 w 890587"/>
              <a:gd name="connsiteY1" fmla="*/ 6431 h 701755"/>
              <a:gd name="connsiteX2" fmla="*/ 335755 w 890587"/>
              <a:gd name="connsiteY2" fmla="*/ 132636 h 701755"/>
              <a:gd name="connsiteX3" fmla="*/ 709613 w 890587"/>
              <a:gd name="connsiteY3" fmla="*/ 292180 h 701755"/>
              <a:gd name="connsiteX4" fmla="*/ 726281 w 890587"/>
              <a:gd name="connsiteY4" fmla="*/ 375525 h 701755"/>
              <a:gd name="connsiteX5" fmla="*/ 831056 w 890587"/>
              <a:gd name="connsiteY5" fmla="*/ 508874 h 701755"/>
              <a:gd name="connsiteX6" fmla="*/ 866775 w 890587"/>
              <a:gd name="connsiteY6" fmla="*/ 554116 h 701755"/>
              <a:gd name="connsiteX7" fmla="*/ 890587 w 890587"/>
              <a:gd name="connsiteY7" fmla="*/ 701755 h 701755"/>
              <a:gd name="connsiteX0" fmla="*/ 0 w 866775"/>
              <a:gd name="connsiteY0" fmla="*/ 1667 h 554116"/>
              <a:gd name="connsiteX1" fmla="*/ 169067 w 866775"/>
              <a:gd name="connsiteY1" fmla="*/ 6431 h 554116"/>
              <a:gd name="connsiteX2" fmla="*/ 335755 w 866775"/>
              <a:gd name="connsiteY2" fmla="*/ 132636 h 554116"/>
              <a:gd name="connsiteX3" fmla="*/ 709613 w 866775"/>
              <a:gd name="connsiteY3" fmla="*/ 292180 h 554116"/>
              <a:gd name="connsiteX4" fmla="*/ 726281 w 866775"/>
              <a:gd name="connsiteY4" fmla="*/ 375525 h 554116"/>
              <a:gd name="connsiteX5" fmla="*/ 831056 w 866775"/>
              <a:gd name="connsiteY5" fmla="*/ 508874 h 554116"/>
              <a:gd name="connsiteX6" fmla="*/ 866775 w 866775"/>
              <a:gd name="connsiteY6" fmla="*/ 554116 h 554116"/>
              <a:gd name="connsiteX0" fmla="*/ 0 w 885825"/>
              <a:gd name="connsiteY0" fmla="*/ 1667 h 632697"/>
              <a:gd name="connsiteX1" fmla="*/ 169067 w 885825"/>
              <a:gd name="connsiteY1" fmla="*/ 6431 h 632697"/>
              <a:gd name="connsiteX2" fmla="*/ 335755 w 885825"/>
              <a:gd name="connsiteY2" fmla="*/ 132636 h 632697"/>
              <a:gd name="connsiteX3" fmla="*/ 709613 w 885825"/>
              <a:gd name="connsiteY3" fmla="*/ 292180 h 632697"/>
              <a:gd name="connsiteX4" fmla="*/ 726281 w 885825"/>
              <a:gd name="connsiteY4" fmla="*/ 375525 h 632697"/>
              <a:gd name="connsiteX5" fmla="*/ 831056 w 885825"/>
              <a:gd name="connsiteY5" fmla="*/ 508874 h 632697"/>
              <a:gd name="connsiteX6" fmla="*/ 885825 w 885825"/>
              <a:gd name="connsiteY6" fmla="*/ 632697 h 632697"/>
              <a:gd name="connsiteX0" fmla="*/ 0 w 904875"/>
              <a:gd name="connsiteY0" fmla="*/ 1667 h 632697"/>
              <a:gd name="connsiteX1" fmla="*/ 169067 w 904875"/>
              <a:gd name="connsiteY1" fmla="*/ 6431 h 632697"/>
              <a:gd name="connsiteX2" fmla="*/ 335755 w 904875"/>
              <a:gd name="connsiteY2" fmla="*/ 132636 h 632697"/>
              <a:gd name="connsiteX3" fmla="*/ 709613 w 904875"/>
              <a:gd name="connsiteY3" fmla="*/ 292180 h 632697"/>
              <a:gd name="connsiteX4" fmla="*/ 726281 w 904875"/>
              <a:gd name="connsiteY4" fmla="*/ 375525 h 632697"/>
              <a:gd name="connsiteX5" fmla="*/ 831056 w 904875"/>
              <a:gd name="connsiteY5" fmla="*/ 508874 h 632697"/>
              <a:gd name="connsiteX6" fmla="*/ 904875 w 904875"/>
              <a:gd name="connsiteY6" fmla="*/ 632697 h 632697"/>
              <a:gd name="connsiteX0" fmla="*/ 0 w 912019"/>
              <a:gd name="connsiteY0" fmla="*/ 1667 h 632697"/>
              <a:gd name="connsiteX1" fmla="*/ 169067 w 912019"/>
              <a:gd name="connsiteY1" fmla="*/ 6431 h 632697"/>
              <a:gd name="connsiteX2" fmla="*/ 335755 w 912019"/>
              <a:gd name="connsiteY2" fmla="*/ 132636 h 632697"/>
              <a:gd name="connsiteX3" fmla="*/ 709613 w 912019"/>
              <a:gd name="connsiteY3" fmla="*/ 292180 h 632697"/>
              <a:gd name="connsiteX4" fmla="*/ 726281 w 912019"/>
              <a:gd name="connsiteY4" fmla="*/ 375525 h 632697"/>
              <a:gd name="connsiteX5" fmla="*/ 831056 w 912019"/>
              <a:gd name="connsiteY5" fmla="*/ 508874 h 632697"/>
              <a:gd name="connsiteX6" fmla="*/ 912019 w 912019"/>
              <a:gd name="connsiteY6" fmla="*/ 632697 h 632697"/>
              <a:gd name="connsiteX0" fmla="*/ 0 w 912019"/>
              <a:gd name="connsiteY0" fmla="*/ 1667 h 632697"/>
              <a:gd name="connsiteX1" fmla="*/ 169067 w 912019"/>
              <a:gd name="connsiteY1" fmla="*/ 6431 h 632697"/>
              <a:gd name="connsiteX2" fmla="*/ 335755 w 912019"/>
              <a:gd name="connsiteY2" fmla="*/ 132636 h 632697"/>
              <a:gd name="connsiteX3" fmla="*/ 709613 w 912019"/>
              <a:gd name="connsiteY3" fmla="*/ 292180 h 632697"/>
              <a:gd name="connsiteX4" fmla="*/ 726281 w 912019"/>
              <a:gd name="connsiteY4" fmla="*/ 375525 h 632697"/>
              <a:gd name="connsiteX5" fmla="*/ 826293 w 912019"/>
              <a:gd name="connsiteY5" fmla="*/ 532686 h 632697"/>
              <a:gd name="connsiteX6" fmla="*/ 912019 w 912019"/>
              <a:gd name="connsiteY6" fmla="*/ 632697 h 632697"/>
              <a:gd name="connsiteX0" fmla="*/ 0 w 912019"/>
              <a:gd name="connsiteY0" fmla="*/ 1667 h 632697"/>
              <a:gd name="connsiteX1" fmla="*/ 169067 w 912019"/>
              <a:gd name="connsiteY1" fmla="*/ 6431 h 632697"/>
              <a:gd name="connsiteX2" fmla="*/ 335755 w 912019"/>
              <a:gd name="connsiteY2" fmla="*/ 132636 h 632697"/>
              <a:gd name="connsiteX3" fmla="*/ 709613 w 912019"/>
              <a:gd name="connsiteY3" fmla="*/ 292180 h 632697"/>
              <a:gd name="connsiteX4" fmla="*/ 726281 w 912019"/>
              <a:gd name="connsiteY4" fmla="*/ 375525 h 632697"/>
              <a:gd name="connsiteX5" fmla="*/ 826293 w 912019"/>
              <a:gd name="connsiteY5" fmla="*/ 532686 h 632697"/>
              <a:gd name="connsiteX6" fmla="*/ 912019 w 912019"/>
              <a:gd name="connsiteY6" fmla="*/ 632697 h 632697"/>
              <a:gd name="connsiteX0" fmla="*/ 0 w 912019"/>
              <a:gd name="connsiteY0" fmla="*/ 1667 h 632697"/>
              <a:gd name="connsiteX1" fmla="*/ 169067 w 912019"/>
              <a:gd name="connsiteY1" fmla="*/ 6431 h 632697"/>
              <a:gd name="connsiteX2" fmla="*/ 335755 w 912019"/>
              <a:gd name="connsiteY2" fmla="*/ 132636 h 632697"/>
              <a:gd name="connsiteX3" fmla="*/ 709613 w 912019"/>
              <a:gd name="connsiteY3" fmla="*/ 292180 h 632697"/>
              <a:gd name="connsiteX4" fmla="*/ 726281 w 912019"/>
              <a:gd name="connsiteY4" fmla="*/ 375525 h 632697"/>
              <a:gd name="connsiteX5" fmla="*/ 838200 w 912019"/>
              <a:gd name="connsiteY5" fmla="*/ 527924 h 632697"/>
              <a:gd name="connsiteX6" fmla="*/ 912019 w 912019"/>
              <a:gd name="connsiteY6" fmla="*/ 632697 h 632697"/>
              <a:gd name="connsiteX0" fmla="*/ 0 w 912019"/>
              <a:gd name="connsiteY0" fmla="*/ 1667 h 632697"/>
              <a:gd name="connsiteX1" fmla="*/ 169067 w 912019"/>
              <a:gd name="connsiteY1" fmla="*/ 6431 h 632697"/>
              <a:gd name="connsiteX2" fmla="*/ 335755 w 912019"/>
              <a:gd name="connsiteY2" fmla="*/ 132636 h 632697"/>
              <a:gd name="connsiteX3" fmla="*/ 709613 w 912019"/>
              <a:gd name="connsiteY3" fmla="*/ 292180 h 632697"/>
              <a:gd name="connsiteX4" fmla="*/ 726281 w 912019"/>
              <a:gd name="connsiteY4" fmla="*/ 375525 h 632697"/>
              <a:gd name="connsiteX5" fmla="*/ 854868 w 912019"/>
              <a:gd name="connsiteY5" fmla="*/ 527924 h 632697"/>
              <a:gd name="connsiteX6" fmla="*/ 912019 w 912019"/>
              <a:gd name="connsiteY6" fmla="*/ 632697 h 632697"/>
              <a:gd name="connsiteX0" fmla="*/ 0 w 912019"/>
              <a:gd name="connsiteY0" fmla="*/ 1667 h 632697"/>
              <a:gd name="connsiteX1" fmla="*/ 169067 w 912019"/>
              <a:gd name="connsiteY1" fmla="*/ 6431 h 632697"/>
              <a:gd name="connsiteX2" fmla="*/ 335755 w 912019"/>
              <a:gd name="connsiteY2" fmla="*/ 132636 h 632697"/>
              <a:gd name="connsiteX3" fmla="*/ 709613 w 912019"/>
              <a:gd name="connsiteY3" fmla="*/ 292180 h 632697"/>
              <a:gd name="connsiteX4" fmla="*/ 726281 w 912019"/>
              <a:gd name="connsiteY4" fmla="*/ 375525 h 632697"/>
              <a:gd name="connsiteX5" fmla="*/ 873918 w 912019"/>
              <a:gd name="connsiteY5" fmla="*/ 544592 h 632697"/>
              <a:gd name="connsiteX6" fmla="*/ 912019 w 912019"/>
              <a:gd name="connsiteY6" fmla="*/ 632697 h 632697"/>
              <a:gd name="connsiteX0" fmla="*/ 0 w 912019"/>
              <a:gd name="connsiteY0" fmla="*/ 1667 h 632697"/>
              <a:gd name="connsiteX1" fmla="*/ 169067 w 912019"/>
              <a:gd name="connsiteY1" fmla="*/ 6431 h 632697"/>
              <a:gd name="connsiteX2" fmla="*/ 335755 w 912019"/>
              <a:gd name="connsiteY2" fmla="*/ 132636 h 632697"/>
              <a:gd name="connsiteX3" fmla="*/ 709613 w 912019"/>
              <a:gd name="connsiteY3" fmla="*/ 292180 h 632697"/>
              <a:gd name="connsiteX4" fmla="*/ 726281 w 912019"/>
              <a:gd name="connsiteY4" fmla="*/ 375525 h 632697"/>
              <a:gd name="connsiteX5" fmla="*/ 847725 w 912019"/>
              <a:gd name="connsiteY5" fmla="*/ 537449 h 632697"/>
              <a:gd name="connsiteX6" fmla="*/ 912019 w 912019"/>
              <a:gd name="connsiteY6" fmla="*/ 632697 h 632697"/>
              <a:gd name="connsiteX0" fmla="*/ 0 w 900112"/>
              <a:gd name="connsiteY0" fmla="*/ 1667 h 642222"/>
              <a:gd name="connsiteX1" fmla="*/ 169067 w 900112"/>
              <a:gd name="connsiteY1" fmla="*/ 6431 h 642222"/>
              <a:gd name="connsiteX2" fmla="*/ 335755 w 900112"/>
              <a:gd name="connsiteY2" fmla="*/ 132636 h 642222"/>
              <a:gd name="connsiteX3" fmla="*/ 709613 w 900112"/>
              <a:gd name="connsiteY3" fmla="*/ 292180 h 642222"/>
              <a:gd name="connsiteX4" fmla="*/ 726281 w 900112"/>
              <a:gd name="connsiteY4" fmla="*/ 375525 h 642222"/>
              <a:gd name="connsiteX5" fmla="*/ 847725 w 900112"/>
              <a:gd name="connsiteY5" fmla="*/ 537449 h 642222"/>
              <a:gd name="connsiteX6" fmla="*/ 900112 w 900112"/>
              <a:gd name="connsiteY6" fmla="*/ 642222 h 642222"/>
              <a:gd name="connsiteX0" fmla="*/ 0 w 900112"/>
              <a:gd name="connsiteY0" fmla="*/ 1667 h 642222"/>
              <a:gd name="connsiteX1" fmla="*/ 169067 w 900112"/>
              <a:gd name="connsiteY1" fmla="*/ 6431 h 642222"/>
              <a:gd name="connsiteX2" fmla="*/ 335755 w 900112"/>
              <a:gd name="connsiteY2" fmla="*/ 132636 h 642222"/>
              <a:gd name="connsiteX3" fmla="*/ 709613 w 900112"/>
              <a:gd name="connsiteY3" fmla="*/ 292180 h 642222"/>
              <a:gd name="connsiteX4" fmla="*/ 726281 w 900112"/>
              <a:gd name="connsiteY4" fmla="*/ 375525 h 642222"/>
              <a:gd name="connsiteX5" fmla="*/ 864394 w 900112"/>
              <a:gd name="connsiteY5" fmla="*/ 525543 h 642222"/>
              <a:gd name="connsiteX6" fmla="*/ 900112 w 900112"/>
              <a:gd name="connsiteY6" fmla="*/ 642222 h 642222"/>
              <a:gd name="connsiteX0" fmla="*/ 0 w 900112"/>
              <a:gd name="connsiteY0" fmla="*/ 1667 h 642222"/>
              <a:gd name="connsiteX1" fmla="*/ 169067 w 900112"/>
              <a:gd name="connsiteY1" fmla="*/ 6431 h 642222"/>
              <a:gd name="connsiteX2" fmla="*/ 335755 w 900112"/>
              <a:gd name="connsiteY2" fmla="*/ 132636 h 642222"/>
              <a:gd name="connsiteX3" fmla="*/ 709613 w 900112"/>
              <a:gd name="connsiteY3" fmla="*/ 292180 h 642222"/>
              <a:gd name="connsiteX4" fmla="*/ 726281 w 900112"/>
              <a:gd name="connsiteY4" fmla="*/ 375525 h 642222"/>
              <a:gd name="connsiteX5" fmla="*/ 831056 w 900112"/>
              <a:gd name="connsiteY5" fmla="*/ 535065 h 642222"/>
              <a:gd name="connsiteX6" fmla="*/ 864394 w 900112"/>
              <a:gd name="connsiteY6" fmla="*/ 525543 h 642222"/>
              <a:gd name="connsiteX7" fmla="*/ 900112 w 900112"/>
              <a:gd name="connsiteY7" fmla="*/ 642222 h 642222"/>
              <a:gd name="connsiteX0" fmla="*/ 0 w 900112"/>
              <a:gd name="connsiteY0" fmla="*/ 1667 h 642222"/>
              <a:gd name="connsiteX1" fmla="*/ 169067 w 900112"/>
              <a:gd name="connsiteY1" fmla="*/ 6431 h 642222"/>
              <a:gd name="connsiteX2" fmla="*/ 335755 w 900112"/>
              <a:gd name="connsiteY2" fmla="*/ 132636 h 642222"/>
              <a:gd name="connsiteX3" fmla="*/ 388144 w 900112"/>
              <a:gd name="connsiteY3" fmla="*/ 132634 h 642222"/>
              <a:gd name="connsiteX4" fmla="*/ 709613 w 900112"/>
              <a:gd name="connsiteY4" fmla="*/ 292180 h 642222"/>
              <a:gd name="connsiteX5" fmla="*/ 726281 w 900112"/>
              <a:gd name="connsiteY5" fmla="*/ 375525 h 642222"/>
              <a:gd name="connsiteX6" fmla="*/ 831056 w 900112"/>
              <a:gd name="connsiteY6" fmla="*/ 535065 h 642222"/>
              <a:gd name="connsiteX7" fmla="*/ 864394 w 900112"/>
              <a:gd name="connsiteY7" fmla="*/ 525543 h 642222"/>
              <a:gd name="connsiteX8" fmla="*/ 900112 w 900112"/>
              <a:gd name="connsiteY8" fmla="*/ 642222 h 642222"/>
              <a:gd name="connsiteX0" fmla="*/ 0 w 900112"/>
              <a:gd name="connsiteY0" fmla="*/ 10023 h 650578"/>
              <a:gd name="connsiteX1" fmla="*/ 169067 w 900112"/>
              <a:gd name="connsiteY1" fmla="*/ 14787 h 650578"/>
              <a:gd name="connsiteX2" fmla="*/ 319086 w 900112"/>
              <a:gd name="connsiteY2" fmla="*/ 150517 h 650578"/>
              <a:gd name="connsiteX3" fmla="*/ 388144 w 900112"/>
              <a:gd name="connsiteY3" fmla="*/ 140990 h 650578"/>
              <a:gd name="connsiteX4" fmla="*/ 709613 w 900112"/>
              <a:gd name="connsiteY4" fmla="*/ 300536 h 650578"/>
              <a:gd name="connsiteX5" fmla="*/ 726281 w 900112"/>
              <a:gd name="connsiteY5" fmla="*/ 383881 h 650578"/>
              <a:gd name="connsiteX6" fmla="*/ 831056 w 900112"/>
              <a:gd name="connsiteY6" fmla="*/ 543421 h 650578"/>
              <a:gd name="connsiteX7" fmla="*/ 864394 w 900112"/>
              <a:gd name="connsiteY7" fmla="*/ 533899 h 650578"/>
              <a:gd name="connsiteX8" fmla="*/ 900112 w 900112"/>
              <a:gd name="connsiteY8" fmla="*/ 650578 h 650578"/>
              <a:gd name="connsiteX0" fmla="*/ 0 w 900112"/>
              <a:gd name="connsiteY0" fmla="*/ 9554 h 650109"/>
              <a:gd name="connsiteX1" fmla="*/ 169067 w 900112"/>
              <a:gd name="connsiteY1" fmla="*/ 14318 h 650109"/>
              <a:gd name="connsiteX2" fmla="*/ 323849 w 900112"/>
              <a:gd name="connsiteY2" fmla="*/ 142904 h 650109"/>
              <a:gd name="connsiteX3" fmla="*/ 388144 w 900112"/>
              <a:gd name="connsiteY3" fmla="*/ 140521 h 650109"/>
              <a:gd name="connsiteX4" fmla="*/ 709613 w 900112"/>
              <a:gd name="connsiteY4" fmla="*/ 300067 h 650109"/>
              <a:gd name="connsiteX5" fmla="*/ 726281 w 900112"/>
              <a:gd name="connsiteY5" fmla="*/ 383412 h 650109"/>
              <a:gd name="connsiteX6" fmla="*/ 831056 w 900112"/>
              <a:gd name="connsiteY6" fmla="*/ 542952 h 650109"/>
              <a:gd name="connsiteX7" fmla="*/ 864394 w 900112"/>
              <a:gd name="connsiteY7" fmla="*/ 533430 h 650109"/>
              <a:gd name="connsiteX8" fmla="*/ 900112 w 900112"/>
              <a:gd name="connsiteY8" fmla="*/ 650109 h 650109"/>
              <a:gd name="connsiteX0" fmla="*/ 0 w 900112"/>
              <a:gd name="connsiteY0" fmla="*/ 3097 h 643652"/>
              <a:gd name="connsiteX1" fmla="*/ 159542 w 900112"/>
              <a:gd name="connsiteY1" fmla="*/ 29292 h 643652"/>
              <a:gd name="connsiteX2" fmla="*/ 323849 w 900112"/>
              <a:gd name="connsiteY2" fmla="*/ 136447 h 643652"/>
              <a:gd name="connsiteX3" fmla="*/ 388144 w 900112"/>
              <a:gd name="connsiteY3" fmla="*/ 134064 h 643652"/>
              <a:gd name="connsiteX4" fmla="*/ 709613 w 900112"/>
              <a:gd name="connsiteY4" fmla="*/ 293610 h 643652"/>
              <a:gd name="connsiteX5" fmla="*/ 726281 w 900112"/>
              <a:gd name="connsiteY5" fmla="*/ 376955 h 643652"/>
              <a:gd name="connsiteX6" fmla="*/ 831056 w 900112"/>
              <a:gd name="connsiteY6" fmla="*/ 536495 h 643652"/>
              <a:gd name="connsiteX7" fmla="*/ 864394 w 900112"/>
              <a:gd name="connsiteY7" fmla="*/ 526973 h 643652"/>
              <a:gd name="connsiteX8" fmla="*/ 900112 w 900112"/>
              <a:gd name="connsiteY8" fmla="*/ 643652 h 643652"/>
              <a:gd name="connsiteX0" fmla="*/ 0 w 900112"/>
              <a:gd name="connsiteY0" fmla="*/ 4286 h 644841"/>
              <a:gd name="connsiteX1" fmla="*/ 190498 w 900112"/>
              <a:gd name="connsiteY1" fmla="*/ 23337 h 644841"/>
              <a:gd name="connsiteX2" fmla="*/ 323849 w 900112"/>
              <a:gd name="connsiteY2" fmla="*/ 137636 h 644841"/>
              <a:gd name="connsiteX3" fmla="*/ 388144 w 900112"/>
              <a:gd name="connsiteY3" fmla="*/ 135253 h 644841"/>
              <a:gd name="connsiteX4" fmla="*/ 709613 w 900112"/>
              <a:gd name="connsiteY4" fmla="*/ 294799 h 644841"/>
              <a:gd name="connsiteX5" fmla="*/ 726281 w 900112"/>
              <a:gd name="connsiteY5" fmla="*/ 378144 h 644841"/>
              <a:gd name="connsiteX6" fmla="*/ 831056 w 900112"/>
              <a:gd name="connsiteY6" fmla="*/ 537684 h 644841"/>
              <a:gd name="connsiteX7" fmla="*/ 864394 w 900112"/>
              <a:gd name="connsiteY7" fmla="*/ 528162 h 644841"/>
              <a:gd name="connsiteX8" fmla="*/ 900112 w 900112"/>
              <a:gd name="connsiteY8" fmla="*/ 644841 h 644841"/>
              <a:gd name="connsiteX0" fmla="*/ 0 w 900112"/>
              <a:gd name="connsiteY0" fmla="*/ 3817 h 644372"/>
              <a:gd name="connsiteX1" fmla="*/ 207167 w 900112"/>
              <a:gd name="connsiteY1" fmla="*/ 25249 h 644372"/>
              <a:gd name="connsiteX2" fmla="*/ 323849 w 900112"/>
              <a:gd name="connsiteY2" fmla="*/ 137167 h 644372"/>
              <a:gd name="connsiteX3" fmla="*/ 388144 w 900112"/>
              <a:gd name="connsiteY3" fmla="*/ 134784 h 644372"/>
              <a:gd name="connsiteX4" fmla="*/ 709613 w 900112"/>
              <a:gd name="connsiteY4" fmla="*/ 294330 h 644372"/>
              <a:gd name="connsiteX5" fmla="*/ 726281 w 900112"/>
              <a:gd name="connsiteY5" fmla="*/ 377675 h 644372"/>
              <a:gd name="connsiteX6" fmla="*/ 831056 w 900112"/>
              <a:gd name="connsiteY6" fmla="*/ 537215 h 644372"/>
              <a:gd name="connsiteX7" fmla="*/ 864394 w 900112"/>
              <a:gd name="connsiteY7" fmla="*/ 527693 h 644372"/>
              <a:gd name="connsiteX8" fmla="*/ 900112 w 900112"/>
              <a:gd name="connsiteY8" fmla="*/ 644372 h 644372"/>
              <a:gd name="connsiteX0" fmla="*/ 0 w 900112"/>
              <a:gd name="connsiteY0" fmla="*/ 13 h 640568"/>
              <a:gd name="connsiteX1" fmla="*/ 135732 w 900112"/>
              <a:gd name="connsiteY1" fmla="*/ 40492 h 640568"/>
              <a:gd name="connsiteX2" fmla="*/ 207167 w 900112"/>
              <a:gd name="connsiteY2" fmla="*/ 21445 h 640568"/>
              <a:gd name="connsiteX3" fmla="*/ 323849 w 900112"/>
              <a:gd name="connsiteY3" fmla="*/ 133363 h 640568"/>
              <a:gd name="connsiteX4" fmla="*/ 388144 w 900112"/>
              <a:gd name="connsiteY4" fmla="*/ 130980 h 640568"/>
              <a:gd name="connsiteX5" fmla="*/ 709613 w 900112"/>
              <a:gd name="connsiteY5" fmla="*/ 290526 h 640568"/>
              <a:gd name="connsiteX6" fmla="*/ 726281 w 900112"/>
              <a:gd name="connsiteY6" fmla="*/ 373871 h 640568"/>
              <a:gd name="connsiteX7" fmla="*/ 831056 w 900112"/>
              <a:gd name="connsiteY7" fmla="*/ 533411 h 640568"/>
              <a:gd name="connsiteX8" fmla="*/ 864394 w 900112"/>
              <a:gd name="connsiteY8" fmla="*/ 523889 h 640568"/>
              <a:gd name="connsiteX9" fmla="*/ 900112 w 900112"/>
              <a:gd name="connsiteY9" fmla="*/ 640568 h 640568"/>
              <a:gd name="connsiteX0" fmla="*/ 0 w 900112"/>
              <a:gd name="connsiteY0" fmla="*/ 19 h 640574"/>
              <a:gd name="connsiteX1" fmla="*/ 130969 w 900112"/>
              <a:gd name="connsiteY1" fmla="*/ 26210 h 640574"/>
              <a:gd name="connsiteX2" fmla="*/ 207167 w 900112"/>
              <a:gd name="connsiteY2" fmla="*/ 21451 h 640574"/>
              <a:gd name="connsiteX3" fmla="*/ 323849 w 900112"/>
              <a:gd name="connsiteY3" fmla="*/ 133369 h 640574"/>
              <a:gd name="connsiteX4" fmla="*/ 388144 w 900112"/>
              <a:gd name="connsiteY4" fmla="*/ 130986 h 640574"/>
              <a:gd name="connsiteX5" fmla="*/ 709613 w 900112"/>
              <a:gd name="connsiteY5" fmla="*/ 290532 h 640574"/>
              <a:gd name="connsiteX6" fmla="*/ 726281 w 900112"/>
              <a:gd name="connsiteY6" fmla="*/ 373877 h 640574"/>
              <a:gd name="connsiteX7" fmla="*/ 831056 w 900112"/>
              <a:gd name="connsiteY7" fmla="*/ 533417 h 640574"/>
              <a:gd name="connsiteX8" fmla="*/ 864394 w 900112"/>
              <a:gd name="connsiteY8" fmla="*/ 523895 h 640574"/>
              <a:gd name="connsiteX9" fmla="*/ 900112 w 900112"/>
              <a:gd name="connsiteY9" fmla="*/ 640574 h 640574"/>
              <a:gd name="connsiteX0" fmla="*/ 0 w 900112"/>
              <a:gd name="connsiteY0" fmla="*/ 32 h 640587"/>
              <a:gd name="connsiteX1" fmla="*/ 130969 w 900112"/>
              <a:gd name="connsiteY1" fmla="*/ 16698 h 640587"/>
              <a:gd name="connsiteX2" fmla="*/ 207167 w 900112"/>
              <a:gd name="connsiteY2" fmla="*/ 21464 h 640587"/>
              <a:gd name="connsiteX3" fmla="*/ 323849 w 900112"/>
              <a:gd name="connsiteY3" fmla="*/ 133382 h 640587"/>
              <a:gd name="connsiteX4" fmla="*/ 388144 w 900112"/>
              <a:gd name="connsiteY4" fmla="*/ 130999 h 640587"/>
              <a:gd name="connsiteX5" fmla="*/ 709613 w 900112"/>
              <a:gd name="connsiteY5" fmla="*/ 290545 h 640587"/>
              <a:gd name="connsiteX6" fmla="*/ 726281 w 900112"/>
              <a:gd name="connsiteY6" fmla="*/ 373890 h 640587"/>
              <a:gd name="connsiteX7" fmla="*/ 831056 w 900112"/>
              <a:gd name="connsiteY7" fmla="*/ 533430 h 640587"/>
              <a:gd name="connsiteX8" fmla="*/ 864394 w 900112"/>
              <a:gd name="connsiteY8" fmla="*/ 523908 h 640587"/>
              <a:gd name="connsiteX9" fmla="*/ 900112 w 900112"/>
              <a:gd name="connsiteY9" fmla="*/ 640587 h 640587"/>
              <a:gd name="connsiteX0" fmla="*/ 0 w 900112"/>
              <a:gd name="connsiteY0" fmla="*/ 32 h 640587"/>
              <a:gd name="connsiteX1" fmla="*/ 130969 w 900112"/>
              <a:gd name="connsiteY1" fmla="*/ 16698 h 640587"/>
              <a:gd name="connsiteX2" fmla="*/ 207167 w 900112"/>
              <a:gd name="connsiteY2" fmla="*/ 21464 h 640587"/>
              <a:gd name="connsiteX3" fmla="*/ 316706 w 900112"/>
              <a:gd name="connsiteY3" fmla="*/ 133382 h 640587"/>
              <a:gd name="connsiteX4" fmla="*/ 388144 w 900112"/>
              <a:gd name="connsiteY4" fmla="*/ 130999 h 640587"/>
              <a:gd name="connsiteX5" fmla="*/ 709613 w 900112"/>
              <a:gd name="connsiteY5" fmla="*/ 290545 h 640587"/>
              <a:gd name="connsiteX6" fmla="*/ 726281 w 900112"/>
              <a:gd name="connsiteY6" fmla="*/ 373890 h 640587"/>
              <a:gd name="connsiteX7" fmla="*/ 831056 w 900112"/>
              <a:gd name="connsiteY7" fmla="*/ 533430 h 640587"/>
              <a:gd name="connsiteX8" fmla="*/ 864394 w 900112"/>
              <a:gd name="connsiteY8" fmla="*/ 523908 h 640587"/>
              <a:gd name="connsiteX9" fmla="*/ 900112 w 900112"/>
              <a:gd name="connsiteY9" fmla="*/ 640587 h 640587"/>
              <a:gd name="connsiteX0" fmla="*/ 0 w 900112"/>
              <a:gd name="connsiteY0" fmla="*/ 32 h 640587"/>
              <a:gd name="connsiteX1" fmla="*/ 130969 w 900112"/>
              <a:gd name="connsiteY1" fmla="*/ 16698 h 640587"/>
              <a:gd name="connsiteX2" fmla="*/ 207167 w 900112"/>
              <a:gd name="connsiteY2" fmla="*/ 21464 h 640587"/>
              <a:gd name="connsiteX3" fmla="*/ 316706 w 900112"/>
              <a:gd name="connsiteY3" fmla="*/ 133382 h 640587"/>
              <a:gd name="connsiteX4" fmla="*/ 388144 w 900112"/>
              <a:gd name="connsiteY4" fmla="*/ 130999 h 640587"/>
              <a:gd name="connsiteX5" fmla="*/ 478632 w 900112"/>
              <a:gd name="connsiteY5" fmla="*/ 207199 h 640587"/>
              <a:gd name="connsiteX6" fmla="*/ 709613 w 900112"/>
              <a:gd name="connsiteY6" fmla="*/ 290545 h 640587"/>
              <a:gd name="connsiteX7" fmla="*/ 726281 w 900112"/>
              <a:gd name="connsiteY7" fmla="*/ 373890 h 640587"/>
              <a:gd name="connsiteX8" fmla="*/ 831056 w 900112"/>
              <a:gd name="connsiteY8" fmla="*/ 533430 h 640587"/>
              <a:gd name="connsiteX9" fmla="*/ 864394 w 900112"/>
              <a:gd name="connsiteY9" fmla="*/ 523908 h 640587"/>
              <a:gd name="connsiteX10" fmla="*/ 900112 w 900112"/>
              <a:gd name="connsiteY10" fmla="*/ 640587 h 640587"/>
              <a:gd name="connsiteX0" fmla="*/ 0 w 900112"/>
              <a:gd name="connsiteY0" fmla="*/ 32 h 640587"/>
              <a:gd name="connsiteX1" fmla="*/ 130969 w 900112"/>
              <a:gd name="connsiteY1" fmla="*/ 16698 h 640587"/>
              <a:gd name="connsiteX2" fmla="*/ 207167 w 900112"/>
              <a:gd name="connsiteY2" fmla="*/ 21464 h 640587"/>
              <a:gd name="connsiteX3" fmla="*/ 316706 w 900112"/>
              <a:gd name="connsiteY3" fmla="*/ 133382 h 640587"/>
              <a:gd name="connsiteX4" fmla="*/ 388144 w 900112"/>
              <a:gd name="connsiteY4" fmla="*/ 130999 h 640587"/>
              <a:gd name="connsiteX5" fmla="*/ 478632 w 900112"/>
              <a:gd name="connsiteY5" fmla="*/ 200055 h 640587"/>
              <a:gd name="connsiteX6" fmla="*/ 709613 w 900112"/>
              <a:gd name="connsiteY6" fmla="*/ 290545 h 640587"/>
              <a:gd name="connsiteX7" fmla="*/ 726281 w 900112"/>
              <a:gd name="connsiteY7" fmla="*/ 373890 h 640587"/>
              <a:gd name="connsiteX8" fmla="*/ 831056 w 900112"/>
              <a:gd name="connsiteY8" fmla="*/ 533430 h 640587"/>
              <a:gd name="connsiteX9" fmla="*/ 864394 w 900112"/>
              <a:gd name="connsiteY9" fmla="*/ 523908 h 640587"/>
              <a:gd name="connsiteX10" fmla="*/ 900112 w 900112"/>
              <a:gd name="connsiteY10" fmla="*/ 640587 h 640587"/>
              <a:gd name="connsiteX0" fmla="*/ 0 w 900112"/>
              <a:gd name="connsiteY0" fmla="*/ 32 h 640587"/>
              <a:gd name="connsiteX1" fmla="*/ 130969 w 900112"/>
              <a:gd name="connsiteY1" fmla="*/ 16698 h 640587"/>
              <a:gd name="connsiteX2" fmla="*/ 207167 w 900112"/>
              <a:gd name="connsiteY2" fmla="*/ 21464 h 640587"/>
              <a:gd name="connsiteX3" fmla="*/ 316706 w 900112"/>
              <a:gd name="connsiteY3" fmla="*/ 133382 h 640587"/>
              <a:gd name="connsiteX4" fmla="*/ 388144 w 900112"/>
              <a:gd name="connsiteY4" fmla="*/ 130999 h 640587"/>
              <a:gd name="connsiteX5" fmla="*/ 481013 w 900112"/>
              <a:gd name="connsiteY5" fmla="*/ 190530 h 640587"/>
              <a:gd name="connsiteX6" fmla="*/ 709613 w 900112"/>
              <a:gd name="connsiteY6" fmla="*/ 290545 h 640587"/>
              <a:gd name="connsiteX7" fmla="*/ 726281 w 900112"/>
              <a:gd name="connsiteY7" fmla="*/ 373890 h 640587"/>
              <a:gd name="connsiteX8" fmla="*/ 831056 w 900112"/>
              <a:gd name="connsiteY8" fmla="*/ 533430 h 640587"/>
              <a:gd name="connsiteX9" fmla="*/ 864394 w 900112"/>
              <a:gd name="connsiteY9" fmla="*/ 523908 h 640587"/>
              <a:gd name="connsiteX10" fmla="*/ 900112 w 900112"/>
              <a:gd name="connsiteY10" fmla="*/ 640587 h 64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0112" h="640587">
                <a:moveTo>
                  <a:pt x="0" y="32"/>
                </a:moveTo>
                <a:cubicBezTo>
                  <a:pt x="19447" y="-762"/>
                  <a:pt x="96441" y="13126"/>
                  <a:pt x="130969" y="16698"/>
                </a:cubicBezTo>
                <a:cubicBezTo>
                  <a:pt x="165497" y="20270"/>
                  <a:pt x="176211" y="2017"/>
                  <a:pt x="207167" y="21464"/>
                </a:cubicBezTo>
                <a:cubicBezTo>
                  <a:pt x="238123" y="40911"/>
                  <a:pt x="286543" y="115126"/>
                  <a:pt x="316706" y="133382"/>
                </a:cubicBezTo>
                <a:cubicBezTo>
                  <a:pt x="346869" y="151638"/>
                  <a:pt x="357585" y="123459"/>
                  <a:pt x="388144" y="130999"/>
                </a:cubicBezTo>
                <a:cubicBezTo>
                  <a:pt x="418703" y="138539"/>
                  <a:pt x="427435" y="163939"/>
                  <a:pt x="481013" y="190530"/>
                </a:cubicBezTo>
                <a:cubicBezTo>
                  <a:pt x="534591" y="217121"/>
                  <a:pt x="668735" y="259985"/>
                  <a:pt x="709613" y="290545"/>
                </a:cubicBezTo>
                <a:cubicBezTo>
                  <a:pt x="750491" y="321105"/>
                  <a:pt x="706041" y="333409"/>
                  <a:pt x="726281" y="373890"/>
                </a:cubicBezTo>
                <a:cubicBezTo>
                  <a:pt x="746521" y="414371"/>
                  <a:pt x="808037" y="508427"/>
                  <a:pt x="831056" y="533430"/>
                </a:cubicBezTo>
                <a:cubicBezTo>
                  <a:pt x="854075" y="558433"/>
                  <a:pt x="852885" y="506049"/>
                  <a:pt x="864394" y="523908"/>
                </a:cubicBezTo>
                <a:cubicBezTo>
                  <a:pt x="875903" y="541767"/>
                  <a:pt x="890190" y="612012"/>
                  <a:pt x="900112" y="640587"/>
                </a:cubicBez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0" name="2009 mainland 1"/>
          <p:cNvSpPr/>
          <p:nvPr/>
        </p:nvSpPr>
        <p:spPr bwMode="auto">
          <a:xfrm>
            <a:off x="6998493" y="2964574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1" name="2015 mainland 2"/>
          <p:cNvSpPr/>
          <p:nvPr/>
        </p:nvSpPr>
        <p:spPr bwMode="auto">
          <a:xfrm>
            <a:off x="8675894" y="3636586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16" name="2010 barbara"/>
          <p:cNvSpPr/>
          <p:nvPr/>
        </p:nvSpPr>
        <p:spPr bwMode="auto">
          <a:xfrm>
            <a:off x="5178334" y="3935227"/>
            <a:ext cx="182880" cy="182880"/>
          </a:xfrm>
          <a:prstGeom prst="blockArc">
            <a:avLst>
              <a:gd name="adj1" fmla="val 1239905"/>
              <a:gd name="adj2" fmla="val 5146337"/>
              <a:gd name="adj3" fmla="val 0"/>
            </a:avLst>
          </a:prstGeom>
          <a:solidFill>
            <a:srgbClr val="FF0000"/>
          </a:solidFill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6" name="2009 catalina"/>
          <p:cNvSpPr/>
          <p:nvPr/>
        </p:nvSpPr>
        <p:spPr bwMode="auto">
          <a:xfrm>
            <a:off x="6787574" y="4232948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7" name="2010 Cruz 2"/>
          <p:cNvSpPr/>
          <p:nvPr/>
        </p:nvSpPr>
        <p:spPr bwMode="auto">
          <a:xfrm>
            <a:off x="3739364" y="1684310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8" name="2010 Cruz 1"/>
          <p:cNvSpPr/>
          <p:nvPr/>
        </p:nvSpPr>
        <p:spPr bwMode="auto">
          <a:xfrm>
            <a:off x="3261295" y="1696921"/>
            <a:ext cx="73152" cy="7315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17" name="2012 anacapa"/>
          <p:cNvSpPr/>
          <p:nvPr/>
        </p:nvSpPr>
        <p:spPr bwMode="auto">
          <a:xfrm>
            <a:off x="4128215" y="1872895"/>
            <a:ext cx="266700" cy="47650"/>
          </a:xfrm>
          <a:custGeom>
            <a:avLst/>
            <a:gdLst>
              <a:gd name="connsiteX0" fmla="*/ 0 w 266700"/>
              <a:gd name="connsiteY0" fmla="*/ 0 h 47650"/>
              <a:gd name="connsiteX1" fmla="*/ 135731 w 266700"/>
              <a:gd name="connsiteY1" fmla="*/ 47625 h 47650"/>
              <a:gd name="connsiteX2" fmla="*/ 266700 w 266700"/>
              <a:gd name="connsiteY2" fmla="*/ 7144 h 47650"/>
              <a:gd name="connsiteX3" fmla="*/ 266700 w 266700"/>
              <a:gd name="connsiteY3" fmla="*/ 7144 h 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0" h="47650">
                <a:moveTo>
                  <a:pt x="0" y="0"/>
                </a:moveTo>
                <a:cubicBezTo>
                  <a:pt x="45640" y="23217"/>
                  <a:pt x="91281" y="46434"/>
                  <a:pt x="135731" y="47625"/>
                </a:cubicBezTo>
                <a:cubicBezTo>
                  <a:pt x="180181" y="48816"/>
                  <a:pt x="266700" y="7144"/>
                  <a:pt x="266700" y="7144"/>
                </a:cubicBezTo>
                <a:lnTo>
                  <a:pt x="266700" y="7144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20" name="2010 catalina"/>
          <p:cNvSpPr/>
          <p:nvPr/>
        </p:nvSpPr>
        <p:spPr bwMode="auto">
          <a:xfrm>
            <a:off x="6696075" y="4238625"/>
            <a:ext cx="133350" cy="28575"/>
          </a:xfrm>
          <a:custGeom>
            <a:avLst/>
            <a:gdLst>
              <a:gd name="connsiteX0" fmla="*/ 133350 w 133350"/>
              <a:gd name="connsiteY0" fmla="*/ 28575 h 28575"/>
              <a:gd name="connsiteX1" fmla="*/ 0 w 133350"/>
              <a:gd name="connsiteY1" fmla="*/ 0 h 28575"/>
              <a:gd name="connsiteX2" fmla="*/ 0 w 133350"/>
              <a:gd name="connsiteY2" fmla="*/ 0 h 2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28575">
                <a:moveTo>
                  <a:pt x="133350" y="28575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21" name="2012 catalina 1"/>
          <p:cNvSpPr/>
          <p:nvPr/>
        </p:nvSpPr>
        <p:spPr bwMode="auto">
          <a:xfrm>
            <a:off x="6501879" y="3992971"/>
            <a:ext cx="190500" cy="247650"/>
          </a:xfrm>
          <a:custGeom>
            <a:avLst/>
            <a:gdLst>
              <a:gd name="connsiteX0" fmla="*/ 0 w 190500"/>
              <a:gd name="connsiteY0" fmla="*/ 0 h 247650"/>
              <a:gd name="connsiteX1" fmla="*/ 85725 w 190500"/>
              <a:gd name="connsiteY1" fmla="*/ 161925 h 247650"/>
              <a:gd name="connsiteX2" fmla="*/ 190500 w 190500"/>
              <a:gd name="connsiteY2" fmla="*/ 247650 h 247650"/>
              <a:gd name="connsiteX3" fmla="*/ 190500 w 190500"/>
              <a:gd name="connsiteY3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247650">
                <a:moveTo>
                  <a:pt x="0" y="0"/>
                </a:moveTo>
                <a:cubicBezTo>
                  <a:pt x="26987" y="60325"/>
                  <a:pt x="53975" y="120650"/>
                  <a:pt x="85725" y="161925"/>
                </a:cubicBezTo>
                <a:cubicBezTo>
                  <a:pt x="117475" y="203200"/>
                  <a:pt x="190500" y="247650"/>
                  <a:pt x="190500" y="247650"/>
                </a:cubicBezTo>
                <a:lnTo>
                  <a:pt x="190500" y="247650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423938" name="2012 mainland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73103"/>
            <a:ext cx="73025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" name="2012 mainland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29" y="1462632"/>
            <a:ext cx="73025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" name="2012 catalina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12" y="4613275"/>
            <a:ext cx="73025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" name="2012 cruz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83" y="1878982"/>
            <a:ext cx="73025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2006"/>
          <p:cNvSpPr txBox="1"/>
          <p:nvPr/>
        </p:nvSpPr>
        <p:spPr>
          <a:xfrm>
            <a:off x="6787574" y="3769215"/>
            <a:ext cx="1390606" cy="30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2006</a:t>
            </a:r>
          </a:p>
        </p:txBody>
      </p:sp>
      <p:sp>
        <p:nvSpPr>
          <p:cNvPr id="109" name="2007"/>
          <p:cNvSpPr txBox="1"/>
          <p:nvPr/>
        </p:nvSpPr>
        <p:spPr>
          <a:xfrm>
            <a:off x="6711742" y="5618188"/>
            <a:ext cx="1390606" cy="30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2007</a:t>
            </a:r>
          </a:p>
        </p:txBody>
      </p:sp>
      <p:sp>
        <p:nvSpPr>
          <p:cNvPr id="110" name="2009"/>
          <p:cNvSpPr txBox="1"/>
          <p:nvPr/>
        </p:nvSpPr>
        <p:spPr>
          <a:xfrm>
            <a:off x="4348533" y="1649534"/>
            <a:ext cx="1390606" cy="30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2009</a:t>
            </a:r>
          </a:p>
        </p:txBody>
      </p:sp>
      <p:sp>
        <p:nvSpPr>
          <p:cNvPr id="111" name="2010"/>
          <p:cNvSpPr txBox="1"/>
          <p:nvPr/>
        </p:nvSpPr>
        <p:spPr>
          <a:xfrm>
            <a:off x="3657144" y="1442603"/>
            <a:ext cx="1390606" cy="30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2010</a:t>
            </a:r>
          </a:p>
        </p:txBody>
      </p:sp>
      <p:sp>
        <p:nvSpPr>
          <p:cNvPr id="112" name="2012"/>
          <p:cNvSpPr txBox="1"/>
          <p:nvPr/>
        </p:nvSpPr>
        <p:spPr>
          <a:xfrm>
            <a:off x="7036146" y="6058231"/>
            <a:ext cx="1390606" cy="30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2012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13" name="2013"/>
          <p:cNvSpPr txBox="1"/>
          <p:nvPr/>
        </p:nvSpPr>
        <p:spPr>
          <a:xfrm>
            <a:off x="4128215" y="2208126"/>
            <a:ext cx="1390606" cy="30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2013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5" name="2015"/>
          <p:cNvSpPr txBox="1"/>
          <p:nvPr/>
        </p:nvSpPr>
        <p:spPr>
          <a:xfrm>
            <a:off x="3023880" y="2190854"/>
            <a:ext cx="1390606" cy="39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n w="3175">
                  <a:noFill/>
                </a:ln>
                <a:solidFill>
                  <a:srgbClr val="000000"/>
                </a:solidFill>
              </a:rPr>
              <a:t>2015</a:t>
            </a:r>
          </a:p>
        </p:txBody>
      </p:sp>
      <p:sp>
        <p:nvSpPr>
          <p:cNvPr id="25622" name="2012 cruz 2"/>
          <p:cNvSpPr/>
          <p:nvPr/>
        </p:nvSpPr>
        <p:spPr bwMode="auto">
          <a:xfrm>
            <a:off x="3248985" y="1716680"/>
            <a:ext cx="171917" cy="104645"/>
          </a:xfrm>
          <a:custGeom>
            <a:avLst/>
            <a:gdLst>
              <a:gd name="connsiteX0" fmla="*/ 0 w 171917"/>
              <a:gd name="connsiteY0" fmla="*/ 0 h 104645"/>
              <a:gd name="connsiteX1" fmla="*/ 171917 w 171917"/>
              <a:gd name="connsiteY1" fmla="*/ 104645 h 104645"/>
              <a:gd name="connsiteX2" fmla="*/ 171917 w 171917"/>
              <a:gd name="connsiteY2" fmla="*/ 104645 h 104645"/>
              <a:gd name="connsiteX3" fmla="*/ 171917 w 171917"/>
              <a:gd name="connsiteY3" fmla="*/ 104645 h 104645"/>
              <a:gd name="connsiteX0" fmla="*/ 0 w 171917"/>
              <a:gd name="connsiteY0" fmla="*/ 0 h 104645"/>
              <a:gd name="connsiteX1" fmla="*/ 94679 w 171917"/>
              <a:gd name="connsiteY1" fmla="*/ 32390 h 104645"/>
              <a:gd name="connsiteX2" fmla="*/ 171917 w 171917"/>
              <a:gd name="connsiteY2" fmla="*/ 104645 h 104645"/>
              <a:gd name="connsiteX3" fmla="*/ 171917 w 171917"/>
              <a:gd name="connsiteY3" fmla="*/ 104645 h 104645"/>
              <a:gd name="connsiteX4" fmla="*/ 171917 w 171917"/>
              <a:gd name="connsiteY4" fmla="*/ 104645 h 10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917" h="104645">
                <a:moveTo>
                  <a:pt x="0" y="0"/>
                </a:moveTo>
                <a:cubicBezTo>
                  <a:pt x="26577" y="16610"/>
                  <a:pt x="68102" y="15780"/>
                  <a:pt x="94679" y="32390"/>
                </a:cubicBezTo>
                <a:lnTo>
                  <a:pt x="171917" y="104645"/>
                </a:lnTo>
                <a:lnTo>
                  <a:pt x="171917" y="104645"/>
                </a:lnTo>
                <a:lnTo>
                  <a:pt x="171917" y="104645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23" name="2012 cruz 3"/>
          <p:cNvSpPr/>
          <p:nvPr/>
        </p:nvSpPr>
        <p:spPr bwMode="auto">
          <a:xfrm>
            <a:off x="3699956" y="1724155"/>
            <a:ext cx="87205" cy="29898"/>
          </a:xfrm>
          <a:custGeom>
            <a:avLst/>
            <a:gdLst>
              <a:gd name="connsiteX0" fmla="*/ 0 w 87205"/>
              <a:gd name="connsiteY0" fmla="*/ 29898 h 29898"/>
              <a:gd name="connsiteX1" fmla="*/ 87205 w 87205"/>
              <a:gd name="connsiteY1" fmla="*/ 0 h 29898"/>
              <a:gd name="connsiteX2" fmla="*/ 87205 w 87205"/>
              <a:gd name="connsiteY2" fmla="*/ 0 h 2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205" h="29898">
                <a:moveTo>
                  <a:pt x="0" y="29898"/>
                </a:moveTo>
                <a:lnTo>
                  <a:pt x="87205" y="0"/>
                </a:lnTo>
                <a:lnTo>
                  <a:pt x="87205" y="0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24" name="2012 mainland 3"/>
          <p:cNvSpPr/>
          <p:nvPr/>
        </p:nvSpPr>
        <p:spPr bwMode="auto">
          <a:xfrm>
            <a:off x="7036146" y="2997338"/>
            <a:ext cx="510768" cy="235230"/>
          </a:xfrm>
          <a:custGeom>
            <a:avLst/>
            <a:gdLst>
              <a:gd name="connsiteX0" fmla="*/ 0 w 510768"/>
              <a:gd name="connsiteY0" fmla="*/ 0 h 235851"/>
              <a:gd name="connsiteX1" fmla="*/ 72255 w 510768"/>
              <a:gd name="connsiteY1" fmla="*/ 104646 h 235851"/>
              <a:gd name="connsiteX2" fmla="*/ 166934 w 510768"/>
              <a:gd name="connsiteY2" fmla="*/ 82222 h 235851"/>
              <a:gd name="connsiteX3" fmla="*/ 416089 w 510768"/>
              <a:gd name="connsiteY3" fmla="*/ 234206 h 235851"/>
              <a:gd name="connsiteX4" fmla="*/ 510768 w 510768"/>
              <a:gd name="connsiteY4" fmla="*/ 166934 h 235851"/>
              <a:gd name="connsiteX5" fmla="*/ 510768 w 510768"/>
              <a:gd name="connsiteY5" fmla="*/ 166934 h 235851"/>
              <a:gd name="connsiteX0" fmla="*/ 0 w 510768"/>
              <a:gd name="connsiteY0" fmla="*/ 0 h 235686"/>
              <a:gd name="connsiteX1" fmla="*/ 72255 w 510768"/>
              <a:gd name="connsiteY1" fmla="*/ 104646 h 235686"/>
              <a:gd name="connsiteX2" fmla="*/ 184375 w 510768"/>
              <a:gd name="connsiteY2" fmla="*/ 87205 h 235686"/>
              <a:gd name="connsiteX3" fmla="*/ 416089 w 510768"/>
              <a:gd name="connsiteY3" fmla="*/ 234206 h 235686"/>
              <a:gd name="connsiteX4" fmla="*/ 510768 w 510768"/>
              <a:gd name="connsiteY4" fmla="*/ 166934 h 235686"/>
              <a:gd name="connsiteX5" fmla="*/ 510768 w 510768"/>
              <a:gd name="connsiteY5" fmla="*/ 166934 h 235686"/>
              <a:gd name="connsiteX0" fmla="*/ 0 w 510768"/>
              <a:gd name="connsiteY0" fmla="*/ 0 h 235093"/>
              <a:gd name="connsiteX1" fmla="*/ 72255 w 510768"/>
              <a:gd name="connsiteY1" fmla="*/ 104646 h 235093"/>
              <a:gd name="connsiteX2" fmla="*/ 199324 w 510768"/>
              <a:gd name="connsiteY2" fmla="*/ 107137 h 235093"/>
              <a:gd name="connsiteX3" fmla="*/ 416089 w 510768"/>
              <a:gd name="connsiteY3" fmla="*/ 234206 h 235093"/>
              <a:gd name="connsiteX4" fmla="*/ 510768 w 510768"/>
              <a:gd name="connsiteY4" fmla="*/ 166934 h 235093"/>
              <a:gd name="connsiteX5" fmla="*/ 510768 w 510768"/>
              <a:gd name="connsiteY5" fmla="*/ 166934 h 235093"/>
              <a:gd name="connsiteX0" fmla="*/ 0 w 510768"/>
              <a:gd name="connsiteY0" fmla="*/ 0 h 235230"/>
              <a:gd name="connsiteX1" fmla="*/ 72255 w 510768"/>
              <a:gd name="connsiteY1" fmla="*/ 104646 h 235230"/>
              <a:gd name="connsiteX2" fmla="*/ 184375 w 510768"/>
              <a:gd name="connsiteY2" fmla="*/ 102154 h 235230"/>
              <a:gd name="connsiteX3" fmla="*/ 416089 w 510768"/>
              <a:gd name="connsiteY3" fmla="*/ 234206 h 235230"/>
              <a:gd name="connsiteX4" fmla="*/ 510768 w 510768"/>
              <a:gd name="connsiteY4" fmla="*/ 166934 h 235230"/>
              <a:gd name="connsiteX5" fmla="*/ 510768 w 510768"/>
              <a:gd name="connsiteY5" fmla="*/ 166934 h 23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768" h="235230">
                <a:moveTo>
                  <a:pt x="0" y="0"/>
                </a:moveTo>
                <a:cubicBezTo>
                  <a:pt x="22216" y="45471"/>
                  <a:pt x="41526" y="87620"/>
                  <a:pt x="72255" y="104646"/>
                </a:cubicBezTo>
                <a:cubicBezTo>
                  <a:pt x="102984" y="121672"/>
                  <a:pt x="127069" y="80561"/>
                  <a:pt x="184375" y="102154"/>
                </a:cubicBezTo>
                <a:cubicBezTo>
                  <a:pt x="241681" y="123747"/>
                  <a:pt x="361690" y="223409"/>
                  <a:pt x="416089" y="234206"/>
                </a:cubicBezTo>
                <a:cubicBezTo>
                  <a:pt x="470488" y="245003"/>
                  <a:pt x="510768" y="166934"/>
                  <a:pt x="510768" y="166934"/>
                </a:cubicBezTo>
                <a:lnTo>
                  <a:pt x="510768" y="166934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25" name="2013 anacapa"/>
          <p:cNvSpPr/>
          <p:nvPr/>
        </p:nvSpPr>
        <p:spPr bwMode="auto">
          <a:xfrm>
            <a:off x="4091130" y="1901055"/>
            <a:ext cx="343835" cy="115359"/>
          </a:xfrm>
          <a:custGeom>
            <a:avLst/>
            <a:gdLst>
              <a:gd name="connsiteX0" fmla="*/ 0 w 343835"/>
              <a:gd name="connsiteY0" fmla="*/ 0 h 115359"/>
              <a:gd name="connsiteX1" fmla="*/ 17441 w 343835"/>
              <a:gd name="connsiteY1" fmla="*/ 57306 h 115359"/>
              <a:gd name="connsiteX2" fmla="*/ 84713 w 343835"/>
              <a:gd name="connsiteY2" fmla="*/ 92188 h 115359"/>
              <a:gd name="connsiteX3" fmla="*/ 209291 w 343835"/>
              <a:gd name="connsiteY3" fmla="*/ 114611 h 115359"/>
              <a:gd name="connsiteX4" fmla="*/ 308953 w 343835"/>
              <a:gd name="connsiteY4" fmla="*/ 64780 h 115359"/>
              <a:gd name="connsiteX5" fmla="*/ 343835 w 343835"/>
              <a:gd name="connsiteY5" fmla="*/ 7475 h 115359"/>
              <a:gd name="connsiteX6" fmla="*/ 343835 w 343835"/>
              <a:gd name="connsiteY6" fmla="*/ 7475 h 11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835" h="115359">
                <a:moveTo>
                  <a:pt x="0" y="0"/>
                </a:moveTo>
                <a:cubicBezTo>
                  <a:pt x="1661" y="20970"/>
                  <a:pt x="3322" y="41941"/>
                  <a:pt x="17441" y="57306"/>
                </a:cubicBezTo>
                <a:cubicBezTo>
                  <a:pt x="31560" y="72671"/>
                  <a:pt x="52738" y="82637"/>
                  <a:pt x="84713" y="92188"/>
                </a:cubicBezTo>
                <a:cubicBezTo>
                  <a:pt x="116688" y="101739"/>
                  <a:pt x="171918" y="119179"/>
                  <a:pt x="209291" y="114611"/>
                </a:cubicBezTo>
                <a:cubicBezTo>
                  <a:pt x="246664" y="110043"/>
                  <a:pt x="286529" y="82636"/>
                  <a:pt x="308953" y="64780"/>
                </a:cubicBezTo>
                <a:cubicBezTo>
                  <a:pt x="331377" y="46924"/>
                  <a:pt x="343835" y="7475"/>
                  <a:pt x="343835" y="7475"/>
                </a:cubicBezTo>
                <a:lnTo>
                  <a:pt x="343835" y="7475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26" name="2015 cruz"/>
          <p:cNvSpPr/>
          <p:nvPr/>
        </p:nvSpPr>
        <p:spPr bwMode="auto">
          <a:xfrm>
            <a:off x="3049660" y="1715019"/>
            <a:ext cx="911925" cy="442446"/>
          </a:xfrm>
          <a:custGeom>
            <a:avLst/>
            <a:gdLst>
              <a:gd name="connsiteX0" fmla="*/ 371241 w 914165"/>
              <a:gd name="connsiteY0" fmla="*/ 134687 h 447077"/>
              <a:gd name="connsiteX1" fmla="*/ 426056 w 914165"/>
              <a:gd name="connsiteY1" fmla="*/ 172061 h 447077"/>
              <a:gd name="connsiteX2" fmla="*/ 468412 w 914165"/>
              <a:gd name="connsiteY2" fmla="*/ 159603 h 447077"/>
              <a:gd name="connsiteX3" fmla="*/ 538176 w 914165"/>
              <a:gd name="connsiteY3" fmla="*/ 189502 h 447077"/>
              <a:gd name="connsiteX4" fmla="*/ 573057 w 914165"/>
              <a:gd name="connsiteY4" fmla="*/ 167078 h 447077"/>
              <a:gd name="connsiteX5" fmla="*/ 543159 w 914165"/>
              <a:gd name="connsiteY5" fmla="*/ 99806 h 447077"/>
              <a:gd name="connsiteX6" fmla="*/ 650295 w 914165"/>
              <a:gd name="connsiteY6" fmla="*/ 22568 h 447077"/>
              <a:gd name="connsiteX7" fmla="*/ 732517 w 914165"/>
              <a:gd name="connsiteY7" fmla="*/ 5127 h 447077"/>
              <a:gd name="connsiteX8" fmla="*/ 869552 w 914165"/>
              <a:gd name="connsiteY8" fmla="*/ 102297 h 447077"/>
              <a:gd name="connsiteX9" fmla="*/ 911908 w 914165"/>
              <a:gd name="connsiteY9" fmla="*/ 154620 h 447077"/>
              <a:gd name="connsiteX10" fmla="*/ 812246 w 914165"/>
              <a:gd name="connsiteY10" fmla="*/ 234350 h 447077"/>
              <a:gd name="connsiteX11" fmla="*/ 794805 w 914165"/>
              <a:gd name="connsiteY11" fmla="*/ 316571 h 447077"/>
              <a:gd name="connsiteX12" fmla="*/ 735008 w 914165"/>
              <a:gd name="connsiteY12" fmla="*/ 334012 h 447077"/>
              <a:gd name="connsiteX13" fmla="*/ 473395 w 914165"/>
              <a:gd name="connsiteY13" fmla="*/ 363910 h 447077"/>
              <a:gd name="connsiteX14" fmla="*/ 321410 w 914165"/>
              <a:gd name="connsiteY14" fmla="*/ 443640 h 447077"/>
              <a:gd name="connsiteX15" fmla="*/ 0 w 914165"/>
              <a:gd name="connsiteY15" fmla="*/ 433674 h 447077"/>
              <a:gd name="connsiteX16" fmla="*/ 0 w 914165"/>
              <a:gd name="connsiteY16" fmla="*/ 433674 h 447077"/>
              <a:gd name="connsiteX0" fmla="*/ 371241 w 914165"/>
              <a:gd name="connsiteY0" fmla="*/ 134622 h 447012"/>
              <a:gd name="connsiteX1" fmla="*/ 426056 w 914165"/>
              <a:gd name="connsiteY1" fmla="*/ 171996 h 447012"/>
              <a:gd name="connsiteX2" fmla="*/ 468412 w 914165"/>
              <a:gd name="connsiteY2" fmla="*/ 159538 h 447012"/>
              <a:gd name="connsiteX3" fmla="*/ 538176 w 914165"/>
              <a:gd name="connsiteY3" fmla="*/ 189437 h 447012"/>
              <a:gd name="connsiteX4" fmla="*/ 573057 w 914165"/>
              <a:gd name="connsiteY4" fmla="*/ 167013 h 447012"/>
              <a:gd name="connsiteX5" fmla="*/ 580532 w 914165"/>
              <a:gd name="connsiteY5" fmla="*/ 97250 h 447012"/>
              <a:gd name="connsiteX6" fmla="*/ 650295 w 914165"/>
              <a:gd name="connsiteY6" fmla="*/ 22503 h 447012"/>
              <a:gd name="connsiteX7" fmla="*/ 732517 w 914165"/>
              <a:gd name="connsiteY7" fmla="*/ 5062 h 447012"/>
              <a:gd name="connsiteX8" fmla="*/ 869552 w 914165"/>
              <a:gd name="connsiteY8" fmla="*/ 102232 h 447012"/>
              <a:gd name="connsiteX9" fmla="*/ 911908 w 914165"/>
              <a:gd name="connsiteY9" fmla="*/ 154555 h 447012"/>
              <a:gd name="connsiteX10" fmla="*/ 812246 w 914165"/>
              <a:gd name="connsiteY10" fmla="*/ 234285 h 447012"/>
              <a:gd name="connsiteX11" fmla="*/ 794805 w 914165"/>
              <a:gd name="connsiteY11" fmla="*/ 316506 h 447012"/>
              <a:gd name="connsiteX12" fmla="*/ 735008 w 914165"/>
              <a:gd name="connsiteY12" fmla="*/ 333947 h 447012"/>
              <a:gd name="connsiteX13" fmla="*/ 473395 w 914165"/>
              <a:gd name="connsiteY13" fmla="*/ 363845 h 447012"/>
              <a:gd name="connsiteX14" fmla="*/ 321410 w 914165"/>
              <a:gd name="connsiteY14" fmla="*/ 443575 h 447012"/>
              <a:gd name="connsiteX15" fmla="*/ 0 w 914165"/>
              <a:gd name="connsiteY15" fmla="*/ 433609 h 447012"/>
              <a:gd name="connsiteX16" fmla="*/ 0 w 914165"/>
              <a:gd name="connsiteY16" fmla="*/ 433609 h 447012"/>
              <a:gd name="connsiteX0" fmla="*/ 371241 w 914165"/>
              <a:gd name="connsiteY0" fmla="*/ 134823 h 447213"/>
              <a:gd name="connsiteX1" fmla="*/ 426056 w 914165"/>
              <a:gd name="connsiteY1" fmla="*/ 172197 h 447213"/>
              <a:gd name="connsiteX2" fmla="*/ 468412 w 914165"/>
              <a:gd name="connsiteY2" fmla="*/ 159739 h 447213"/>
              <a:gd name="connsiteX3" fmla="*/ 538176 w 914165"/>
              <a:gd name="connsiteY3" fmla="*/ 189638 h 447213"/>
              <a:gd name="connsiteX4" fmla="*/ 573057 w 914165"/>
              <a:gd name="connsiteY4" fmla="*/ 167214 h 447213"/>
              <a:gd name="connsiteX5" fmla="*/ 610431 w 914165"/>
              <a:gd name="connsiteY5" fmla="*/ 104926 h 447213"/>
              <a:gd name="connsiteX6" fmla="*/ 650295 w 914165"/>
              <a:gd name="connsiteY6" fmla="*/ 22704 h 447213"/>
              <a:gd name="connsiteX7" fmla="*/ 732517 w 914165"/>
              <a:gd name="connsiteY7" fmla="*/ 5263 h 447213"/>
              <a:gd name="connsiteX8" fmla="*/ 869552 w 914165"/>
              <a:gd name="connsiteY8" fmla="*/ 102433 h 447213"/>
              <a:gd name="connsiteX9" fmla="*/ 911908 w 914165"/>
              <a:gd name="connsiteY9" fmla="*/ 154756 h 447213"/>
              <a:gd name="connsiteX10" fmla="*/ 812246 w 914165"/>
              <a:gd name="connsiteY10" fmla="*/ 234486 h 447213"/>
              <a:gd name="connsiteX11" fmla="*/ 794805 w 914165"/>
              <a:gd name="connsiteY11" fmla="*/ 316707 h 447213"/>
              <a:gd name="connsiteX12" fmla="*/ 735008 w 914165"/>
              <a:gd name="connsiteY12" fmla="*/ 334148 h 447213"/>
              <a:gd name="connsiteX13" fmla="*/ 473395 w 914165"/>
              <a:gd name="connsiteY13" fmla="*/ 364046 h 447213"/>
              <a:gd name="connsiteX14" fmla="*/ 321410 w 914165"/>
              <a:gd name="connsiteY14" fmla="*/ 443776 h 447213"/>
              <a:gd name="connsiteX15" fmla="*/ 0 w 914165"/>
              <a:gd name="connsiteY15" fmla="*/ 433810 h 447213"/>
              <a:gd name="connsiteX16" fmla="*/ 0 w 914165"/>
              <a:gd name="connsiteY16" fmla="*/ 433810 h 447213"/>
              <a:gd name="connsiteX0" fmla="*/ 371241 w 914165"/>
              <a:gd name="connsiteY0" fmla="*/ 134557 h 446947"/>
              <a:gd name="connsiteX1" fmla="*/ 426056 w 914165"/>
              <a:gd name="connsiteY1" fmla="*/ 171931 h 446947"/>
              <a:gd name="connsiteX2" fmla="*/ 468412 w 914165"/>
              <a:gd name="connsiteY2" fmla="*/ 159473 h 446947"/>
              <a:gd name="connsiteX3" fmla="*/ 538176 w 914165"/>
              <a:gd name="connsiteY3" fmla="*/ 189372 h 446947"/>
              <a:gd name="connsiteX4" fmla="*/ 573057 w 914165"/>
              <a:gd name="connsiteY4" fmla="*/ 166948 h 446947"/>
              <a:gd name="connsiteX5" fmla="*/ 592990 w 914165"/>
              <a:gd name="connsiteY5" fmla="*/ 94694 h 446947"/>
              <a:gd name="connsiteX6" fmla="*/ 650295 w 914165"/>
              <a:gd name="connsiteY6" fmla="*/ 22438 h 446947"/>
              <a:gd name="connsiteX7" fmla="*/ 732517 w 914165"/>
              <a:gd name="connsiteY7" fmla="*/ 4997 h 446947"/>
              <a:gd name="connsiteX8" fmla="*/ 869552 w 914165"/>
              <a:gd name="connsiteY8" fmla="*/ 102167 h 446947"/>
              <a:gd name="connsiteX9" fmla="*/ 911908 w 914165"/>
              <a:gd name="connsiteY9" fmla="*/ 154490 h 446947"/>
              <a:gd name="connsiteX10" fmla="*/ 812246 w 914165"/>
              <a:gd name="connsiteY10" fmla="*/ 234220 h 446947"/>
              <a:gd name="connsiteX11" fmla="*/ 794805 w 914165"/>
              <a:gd name="connsiteY11" fmla="*/ 316441 h 446947"/>
              <a:gd name="connsiteX12" fmla="*/ 735008 w 914165"/>
              <a:gd name="connsiteY12" fmla="*/ 333882 h 446947"/>
              <a:gd name="connsiteX13" fmla="*/ 473395 w 914165"/>
              <a:gd name="connsiteY13" fmla="*/ 363780 h 446947"/>
              <a:gd name="connsiteX14" fmla="*/ 321410 w 914165"/>
              <a:gd name="connsiteY14" fmla="*/ 443510 h 446947"/>
              <a:gd name="connsiteX15" fmla="*/ 0 w 914165"/>
              <a:gd name="connsiteY15" fmla="*/ 433544 h 446947"/>
              <a:gd name="connsiteX16" fmla="*/ 0 w 914165"/>
              <a:gd name="connsiteY16" fmla="*/ 433544 h 446947"/>
              <a:gd name="connsiteX0" fmla="*/ 371241 w 914165"/>
              <a:gd name="connsiteY0" fmla="*/ 134823 h 447213"/>
              <a:gd name="connsiteX1" fmla="*/ 426056 w 914165"/>
              <a:gd name="connsiteY1" fmla="*/ 172197 h 447213"/>
              <a:gd name="connsiteX2" fmla="*/ 468412 w 914165"/>
              <a:gd name="connsiteY2" fmla="*/ 159739 h 447213"/>
              <a:gd name="connsiteX3" fmla="*/ 538176 w 914165"/>
              <a:gd name="connsiteY3" fmla="*/ 189638 h 447213"/>
              <a:gd name="connsiteX4" fmla="*/ 573057 w 914165"/>
              <a:gd name="connsiteY4" fmla="*/ 167214 h 447213"/>
              <a:gd name="connsiteX5" fmla="*/ 612923 w 914165"/>
              <a:gd name="connsiteY5" fmla="*/ 104926 h 447213"/>
              <a:gd name="connsiteX6" fmla="*/ 650295 w 914165"/>
              <a:gd name="connsiteY6" fmla="*/ 22704 h 447213"/>
              <a:gd name="connsiteX7" fmla="*/ 732517 w 914165"/>
              <a:gd name="connsiteY7" fmla="*/ 5263 h 447213"/>
              <a:gd name="connsiteX8" fmla="*/ 869552 w 914165"/>
              <a:gd name="connsiteY8" fmla="*/ 102433 h 447213"/>
              <a:gd name="connsiteX9" fmla="*/ 911908 w 914165"/>
              <a:gd name="connsiteY9" fmla="*/ 154756 h 447213"/>
              <a:gd name="connsiteX10" fmla="*/ 812246 w 914165"/>
              <a:gd name="connsiteY10" fmla="*/ 234486 h 447213"/>
              <a:gd name="connsiteX11" fmla="*/ 794805 w 914165"/>
              <a:gd name="connsiteY11" fmla="*/ 316707 h 447213"/>
              <a:gd name="connsiteX12" fmla="*/ 735008 w 914165"/>
              <a:gd name="connsiteY12" fmla="*/ 334148 h 447213"/>
              <a:gd name="connsiteX13" fmla="*/ 473395 w 914165"/>
              <a:gd name="connsiteY13" fmla="*/ 364046 h 447213"/>
              <a:gd name="connsiteX14" fmla="*/ 321410 w 914165"/>
              <a:gd name="connsiteY14" fmla="*/ 443776 h 447213"/>
              <a:gd name="connsiteX15" fmla="*/ 0 w 914165"/>
              <a:gd name="connsiteY15" fmla="*/ 433810 h 447213"/>
              <a:gd name="connsiteX16" fmla="*/ 0 w 914165"/>
              <a:gd name="connsiteY16" fmla="*/ 433810 h 447213"/>
              <a:gd name="connsiteX0" fmla="*/ 371241 w 914138"/>
              <a:gd name="connsiteY0" fmla="*/ 119759 h 432149"/>
              <a:gd name="connsiteX1" fmla="*/ 426056 w 914138"/>
              <a:gd name="connsiteY1" fmla="*/ 157133 h 432149"/>
              <a:gd name="connsiteX2" fmla="*/ 468412 w 914138"/>
              <a:gd name="connsiteY2" fmla="*/ 144675 h 432149"/>
              <a:gd name="connsiteX3" fmla="*/ 538176 w 914138"/>
              <a:gd name="connsiteY3" fmla="*/ 174574 h 432149"/>
              <a:gd name="connsiteX4" fmla="*/ 573057 w 914138"/>
              <a:gd name="connsiteY4" fmla="*/ 152150 h 432149"/>
              <a:gd name="connsiteX5" fmla="*/ 612923 w 914138"/>
              <a:gd name="connsiteY5" fmla="*/ 89862 h 432149"/>
              <a:gd name="connsiteX6" fmla="*/ 650295 w 914138"/>
              <a:gd name="connsiteY6" fmla="*/ 7640 h 432149"/>
              <a:gd name="connsiteX7" fmla="*/ 735008 w 914138"/>
              <a:gd name="connsiteY7" fmla="*/ 12623 h 432149"/>
              <a:gd name="connsiteX8" fmla="*/ 869552 w 914138"/>
              <a:gd name="connsiteY8" fmla="*/ 87369 h 432149"/>
              <a:gd name="connsiteX9" fmla="*/ 911908 w 914138"/>
              <a:gd name="connsiteY9" fmla="*/ 139692 h 432149"/>
              <a:gd name="connsiteX10" fmla="*/ 812246 w 914138"/>
              <a:gd name="connsiteY10" fmla="*/ 219422 h 432149"/>
              <a:gd name="connsiteX11" fmla="*/ 794805 w 914138"/>
              <a:gd name="connsiteY11" fmla="*/ 301643 h 432149"/>
              <a:gd name="connsiteX12" fmla="*/ 735008 w 914138"/>
              <a:gd name="connsiteY12" fmla="*/ 319084 h 432149"/>
              <a:gd name="connsiteX13" fmla="*/ 473395 w 914138"/>
              <a:gd name="connsiteY13" fmla="*/ 348982 h 432149"/>
              <a:gd name="connsiteX14" fmla="*/ 321410 w 914138"/>
              <a:gd name="connsiteY14" fmla="*/ 428712 h 432149"/>
              <a:gd name="connsiteX15" fmla="*/ 0 w 914138"/>
              <a:gd name="connsiteY15" fmla="*/ 418746 h 432149"/>
              <a:gd name="connsiteX16" fmla="*/ 0 w 914138"/>
              <a:gd name="connsiteY16" fmla="*/ 418746 h 432149"/>
              <a:gd name="connsiteX0" fmla="*/ 371241 w 914138"/>
              <a:gd name="connsiteY0" fmla="*/ 112212 h 424602"/>
              <a:gd name="connsiteX1" fmla="*/ 426056 w 914138"/>
              <a:gd name="connsiteY1" fmla="*/ 149586 h 424602"/>
              <a:gd name="connsiteX2" fmla="*/ 468412 w 914138"/>
              <a:gd name="connsiteY2" fmla="*/ 137128 h 424602"/>
              <a:gd name="connsiteX3" fmla="*/ 538176 w 914138"/>
              <a:gd name="connsiteY3" fmla="*/ 167027 h 424602"/>
              <a:gd name="connsiteX4" fmla="*/ 573057 w 914138"/>
              <a:gd name="connsiteY4" fmla="*/ 144603 h 424602"/>
              <a:gd name="connsiteX5" fmla="*/ 612923 w 914138"/>
              <a:gd name="connsiteY5" fmla="*/ 82315 h 424602"/>
              <a:gd name="connsiteX6" fmla="*/ 667736 w 914138"/>
              <a:gd name="connsiteY6" fmla="*/ 15043 h 424602"/>
              <a:gd name="connsiteX7" fmla="*/ 735008 w 914138"/>
              <a:gd name="connsiteY7" fmla="*/ 5076 h 424602"/>
              <a:gd name="connsiteX8" fmla="*/ 869552 w 914138"/>
              <a:gd name="connsiteY8" fmla="*/ 79822 h 424602"/>
              <a:gd name="connsiteX9" fmla="*/ 911908 w 914138"/>
              <a:gd name="connsiteY9" fmla="*/ 132145 h 424602"/>
              <a:gd name="connsiteX10" fmla="*/ 812246 w 914138"/>
              <a:gd name="connsiteY10" fmla="*/ 211875 h 424602"/>
              <a:gd name="connsiteX11" fmla="*/ 794805 w 914138"/>
              <a:gd name="connsiteY11" fmla="*/ 294096 h 424602"/>
              <a:gd name="connsiteX12" fmla="*/ 735008 w 914138"/>
              <a:gd name="connsiteY12" fmla="*/ 311537 h 424602"/>
              <a:gd name="connsiteX13" fmla="*/ 473395 w 914138"/>
              <a:gd name="connsiteY13" fmla="*/ 341435 h 424602"/>
              <a:gd name="connsiteX14" fmla="*/ 321410 w 914138"/>
              <a:gd name="connsiteY14" fmla="*/ 421165 h 424602"/>
              <a:gd name="connsiteX15" fmla="*/ 0 w 914138"/>
              <a:gd name="connsiteY15" fmla="*/ 411199 h 424602"/>
              <a:gd name="connsiteX16" fmla="*/ 0 w 914138"/>
              <a:gd name="connsiteY16" fmla="*/ 411199 h 424602"/>
              <a:gd name="connsiteX0" fmla="*/ 371241 w 911925"/>
              <a:gd name="connsiteY0" fmla="*/ 111290 h 423680"/>
              <a:gd name="connsiteX1" fmla="*/ 426056 w 911925"/>
              <a:gd name="connsiteY1" fmla="*/ 148664 h 423680"/>
              <a:gd name="connsiteX2" fmla="*/ 468412 w 911925"/>
              <a:gd name="connsiteY2" fmla="*/ 136206 h 423680"/>
              <a:gd name="connsiteX3" fmla="*/ 538176 w 911925"/>
              <a:gd name="connsiteY3" fmla="*/ 166105 h 423680"/>
              <a:gd name="connsiteX4" fmla="*/ 573057 w 911925"/>
              <a:gd name="connsiteY4" fmla="*/ 143681 h 423680"/>
              <a:gd name="connsiteX5" fmla="*/ 612923 w 911925"/>
              <a:gd name="connsiteY5" fmla="*/ 81393 h 423680"/>
              <a:gd name="connsiteX6" fmla="*/ 667736 w 911925"/>
              <a:gd name="connsiteY6" fmla="*/ 14121 h 423680"/>
              <a:gd name="connsiteX7" fmla="*/ 735008 w 911925"/>
              <a:gd name="connsiteY7" fmla="*/ 4154 h 423680"/>
              <a:gd name="connsiteX8" fmla="*/ 819721 w 911925"/>
              <a:gd name="connsiteY8" fmla="*/ 66442 h 423680"/>
              <a:gd name="connsiteX9" fmla="*/ 911908 w 911925"/>
              <a:gd name="connsiteY9" fmla="*/ 131223 h 423680"/>
              <a:gd name="connsiteX10" fmla="*/ 812246 w 911925"/>
              <a:gd name="connsiteY10" fmla="*/ 210953 h 423680"/>
              <a:gd name="connsiteX11" fmla="*/ 794805 w 911925"/>
              <a:gd name="connsiteY11" fmla="*/ 293174 h 423680"/>
              <a:gd name="connsiteX12" fmla="*/ 735008 w 911925"/>
              <a:gd name="connsiteY12" fmla="*/ 310615 h 423680"/>
              <a:gd name="connsiteX13" fmla="*/ 473395 w 911925"/>
              <a:gd name="connsiteY13" fmla="*/ 340513 h 423680"/>
              <a:gd name="connsiteX14" fmla="*/ 321410 w 911925"/>
              <a:gd name="connsiteY14" fmla="*/ 420243 h 423680"/>
              <a:gd name="connsiteX15" fmla="*/ 0 w 911925"/>
              <a:gd name="connsiteY15" fmla="*/ 410277 h 423680"/>
              <a:gd name="connsiteX16" fmla="*/ 0 w 911925"/>
              <a:gd name="connsiteY16" fmla="*/ 410277 h 423680"/>
              <a:gd name="connsiteX0" fmla="*/ 371241 w 911925"/>
              <a:gd name="connsiteY0" fmla="*/ 111290 h 442446"/>
              <a:gd name="connsiteX1" fmla="*/ 426056 w 911925"/>
              <a:gd name="connsiteY1" fmla="*/ 148664 h 442446"/>
              <a:gd name="connsiteX2" fmla="*/ 468412 w 911925"/>
              <a:gd name="connsiteY2" fmla="*/ 136206 h 442446"/>
              <a:gd name="connsiteX3" fmla="*/ 538176 w 911925"/>
              <a:gd name="connsiteY3" fmla="*/ 166105 h 442446"/>
              <a:gd name="connsiteX4" fmla="*/ 573057 w 911925"/>
              <a:gd name="connsiteY4" fmla="*/ 143681 h 442446"/>
              <a:gd name="connsiteX5" fmla="*/ 612923 w 911925"/>
              <a:gd name="connsiteY5" fmla="*/ 81393 h 442446"/>
              <a:gd name="connsiteX6" fmla="*/ 667736 w 911925"/>
              <a:gd name="connsiteY6" fmla="*/ 14121 h 442446"/>
              <a:gd name="connsiteX7" fmla="*/ 735008 w 911925"/>
              <a:gd name="connsiteY7" fmla="*/ 4154 h 442446"/>
              <a:gd name="connsiteX8" fmla="*/ 819721 w 911925"/>
              <a:gd name="connsiteY8" fmla="*/ 66442 h 442446"/>
              <a:gd name="connsiteX9" fmla="*/ 911908 w 911925"/>
              <a:gd name="connsiteY9" fmla="*/ 131223 h 442446"/>
              <a:gd name="connsiteX10" fmla="*/ 812246 w 911925"/>
              <a:gd name="connsiteY10" fmla="*/ 210953 h 442446"/>
              <a:gd name="connsiteX11" fmla="*/ 794805 w 911925"/>
              <a:gd name="connsiteY11" fmla="*/ 293174 h 442446"/>
              <a:gd name="connsiteX12" fmla="*/ 735008 w 911925"/>
              <a:gd name="connsiteY12" fmla="*/ 310615 h 442446"/>
              <a:gd name="connsiteX13" fmla="*/ 473395 w 911925"/>
              <a:gd name="connsiteY13" fmla="*/ 340513 h 442446"/>
              <a:gd name="connsiteX14" fmla="*/ 281545 w 911925"/>
              <a:gd name="connsiteY14" fmla="*/ 440175 h 442446"/>
              <a:gd name="connsiteX15" fmla="*/ 0 w 911925"/>
              <a:gd name="connsiteY15" fmla="*/ 410277 h 442446"/>
              <a:gd name="connsiteX16" fmla="*/ 0 w 911925"/>
              <a:gd name="connsiteY16" fmla="*/ 410277 h 44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1925" h="442446">
                <a:moveTo>
                  <a:pt x="371241" y="111290"/>
                </a:moveTo>
                <a:cubicBezTo>
                  <a:pt x="390551" y="127900"/>
                  <a:pt x="409861" y="144511"/>
                  <a:pt x="426056" y="148664"/>
                </a:cubicBezTo>
                <a:cubicBezTo>
                  <a:pt x="442251" y="152817"/>
                  <a:pt x="449725" y="133299"/>
                  <a:pt x="468412" y="136206"/>
                </a:cubicBezTo>
                <a:cubicBezTo>
                  <a:pt x="487099" y="139113"/>
                  <a:pt x="520735" y="164859"/>
                  <a:pt x="538176" y="166105"/>
                </a:cubicBezTo>
                <a:cubicBezTo>
                  <a:pt x="555617" y="167351"/>
                  <a:pt x="560599" y="157800"/>
                  <a:pt x="573057" y="143681"/>
                </a:cubicBezTo>
                <a:cubicBezTo>
                  <a:pt x="585515" y="129562"/>
                  <a:pt x="597143" y="102986"/>
                  <a:pt x="612923" y="81393"/>
                </a:cubicBezTo>
                <a:cubicBezTo>
                  <a:pt x="628703" y="59800"/>
                  <a:pt x="647389" y="26994"/>
                  <a:pt x="667736" y="14121"/>
                </a:cubicBezTo>
                <a:cubicBezTo>
                  <a:pt x="688083" y="1248"/>
                  <a:pt x="709677" y="-4566"/>
                  <a:pt x="735008" y="4154"/>
                </a:cubicBezTo>
                <a:cubicBezTo>
                  <a:pt x="760339" y="12874"/>
                  <a:pt x="790238" y="45264"/>
                  <a:pt x="819721" y="66442"/>
                </a:cubicBezTo>
                <a:cubicBezTo>
                  <a:pt x="849204" y="87620"/>
                  <a:pt x="913154" y="107138"/>
                  <a:pt x="911908" y="131223"/>
                </a:cubicBezTo>
                <a:cubicBezTo>
                  <a:pt x="910662" y="155308"/>
                  <a:pt x="831763" y="183961"/>
                  <a:pt x="812246" y="210953"/>
                </a:cubicBezTo>
                <a:cubicBezTo>
                  <a:pt x="792729" y="237945"/>
                  <a:pt x="807678" y="276564"/>
                  <a:pt x="794805" y="293174"/>
                </a:cubicBezTo>
                <a:cubicBezTo>
                  <a:pt x="781932" y="309784"/>
                  <a:pt x="788576" y="302725"/>
                  <a:pt x="735008" y="310615"/>
                </a:cubicBezTo>
                <a:cubicBezTo>
                  <a:pt x="681440" y="318505"/>
                  <a:pt x="548972" y="318920"/>
                  <a:pt x="473395" y="340513"/>
                </a:cubicBezTo>
                <a:cubicBezTo>
                  <a:pt x="397818" y="362106"/>
                  <a:pt x="360444" y="428548"/>
                  <a:pt x="281545" y="440175"/>
                </a:cubicBezTo>
                <a:cubicBezTo>
                  <a:pt x="202646" y="451802"/>
                  <a:pt x="46924" y="415260"/>
                  <a:pt x="0" y="410277"/>
                </a:cubicBezTo>
                <a:lnTo>
                  <a:pt x="0" y="410277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27" name="2012 clemente 1"/>
          <p:cNvSpPr/>
          <p:nvPr/>
        </p:nvSpPr>
        <p:spPr bwMode="auto">
          <a:xfrm>
            <a:off x="6525378" y="5662712"/>
            <a:ext cx="730025" cy="827784"/>
          </a:xfrm>
          <a:custGeom>
            <a:avLst/>
            <a:gdLst>
              <a:gd name="connsiteX0" fmla="*/ 730025 w 730025"/>
              <a:gd name="connsiteY0" fmla="*/ 827784 h 827784"/>
              <a:gd name="connsiteX1" fmla="*/ 401140 w 730025"/>
              <a:gd name="connsiteY1" fmla="*/ 486441 h 827784"/>
              <a:gd name="connsiteX2" fmla="*/ 236697 w 730025"/>
              <a:gd name="connsiteY2" fmla="*/ 267184 h 827784"/>
              <a:gd name="connsiteX3" fmla="*/ 156968 w 730025"/>
              <a:gd name="connsiteY3" fmla="*/ 90284 h 827784"/>
              <a:gd name="connsiteX4" fmla="*/ 82221 w 730025"/>
              <a:gd name="connsiteY4" fmla="*/ 8063 h 827784"/>
              <a:gd name="connsiteX5" fmla="*/ 0 w 730025"/>
              <a:gd name="connsiteY5" fmla="*/ 3080 h 827784"/>
              <a:gd name="connsiteX6" fmla="*/ 0 w 730025"/>
              <a:gd name="connsiteY6" fmla="*/ 3080 h 827784"/>
              <a:gd name="connsiteX7" fmla="*/ 0 w 730025"/>
              <a:gd name="connsiteY7" fmla="*/ 3080 h 82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0025" h="827784">
                <a:moveTo>
                  <a:pt x="730025" y="827784"/>
                </a:moveTo>
                <a:cubicBezTo>
                  <a:pt x="606693" y="703829"/>
                  <a:pt x="483361" y="579874"/>
                  <a:pt x="401140" y="486441"/>
                </a:cubicBezTo>
                <a:cubicBezTo>
                  <a:pt x="318919" y="393008"/>
                  <a:pt x="277392" y="333210"/>
                  <a:pt x="236697" y="267184"/>
                </a:cubicBezTo>
                <a:cubicBezTo>
                  <a:pt x="196002" y="201158"/>
                  <a:pt x="182714" y="133471"/>
                  <a:pt x="156968" y="90284"/>
                </a:cubicBezTo>
                <a:cubicBezTo>
                  <a:pt x="131222" y="47097"/>
                  <a:pt x="108382" y="22597"/>
                  <a:pt x="82221" y="8063"/>
                </a:cubicBezTo>
                <a:cubicBezTo>
                  <a:pt x="56060" y="-6471"/>
                  <a:pt x="0" y="3080"/>
                  <a:pt x="0" y="3080"/>
                </a:cubicBezTo>
                <a:lnTo>
                  <a:pt x="0" y="3080"/>
                </a:lnTo>
                <a:lnTo>
                  <a:pt x="0" y="3080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5628" name="2015 mainland 1"/>
          <p:cNvSpPr/>
          <p:nvPr/>
        </p:nvSpPr>
        <p:spPr bwMode="auto">
          <a:xfrm>
            <a:off x="7020966" y="2760641"/>
            <a:ext cx="122317" cy="246664"/>
          </a:xfrm>
          <a:custGeom>
            <a:avLst/>
            <a:gdLst>
              <a:gd name="connsiteX0" fmla="*/ 122317 w 122317"/>
              <a:gd name="connsiteY0" fmla="*/ 0 h 246664"/>
              <a:gd name="connsiteX1" fmla="*/ 7705 w 122317"/>
              <a:gd name="connsiteY1" fmla="*/ 112120 h 246664"/>
              <a:gd name="connsiteX2" fmla="*/ 10197 w 122317"/>
              <a:gd name="connsiteY2" fmla="*/ 246664 h 246664"/>
              <a:gd name="connsiteX3" fmla="*/ 10197 w 122317"/>
              <a:gd name="connsiteY3" fmla="*/ 246664 h 246664"/>
              <a:gd name="connsiteX4" fmla="*/ 10197 w 122317"/>
              <a:gd name="connsiteY4" fmla="*/ 246664 h 246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17" h="246664">
                <a:moveTo>
                  <a:pt x="122317" y="0"/>
                </a:moveTo>
                <a:cubicBezTo>
                  <a:pt x="74354" y="35504"/>
                  <a:pt x="26392" y="71009"/>
                  <a:pt x="7705" y="112120"/>
                </a:cubicBezTo>
                <a:cubicBezTo>
                  <a:pt x="-10982" y="153231"/>
                  <a:pt x="10197" y="246664"/>
                  <a:pt x="10197" y="246664"/>
                </a:cubicBezTo>
                <a:lnTo>
                  <a:pt x="10197" y="246664"/>
                </a:lnTo>
                <a:lnTo>
                  <a:pt x="10197" y="246664"/>
                </a:lnTo>
              </a:path>
            </a:pathLst>
          </a:custGeom>
          <a:noFill/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25" name="2015 barbara"/>
          <p:cNvSpPr/>
          <p:nvPr/>
        </p:nvSpPr>
        <p:spPr bwMode="auto">
          <a:xfrm>
            <a:off x="5178334" y="3937072"/>
            <a:ext cx="182880" cy="182880"/>
          </a:xfrm>
          <a:prstGeom prst="blockArc">
            <a:avLst>
              <a:gd name="adj1" fmla="val 1239905"/>
              <a:gd name="adj2" fmla="val 643040"/>
              <a:gd name="adj3" fmla="val 0"/>
            </a:avLst>
          </a:prstGeom>
          <a:solidFill>
            <a:srgbClr val="FF0000"/>
          </a:solidFill>
          <a:ln w="69850" cap="rnd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26" name="2012 clement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132" y="6589712"/>
            <a:ext cx="73025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" name="2010"/>
          <p:cNvSpPr txBox="1"/>
          <p:nvPr/>
        </p:nvSpPr>
        <p:spPr>
          <a:xfrm>
            <a:off x="5248297" y="4104828"/>
            <a:ext cx="1390606" cy="30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2010</a:t>
            </a:r>
          </a:p>
        </p:txBody>
      </p:sp>
      <p:pic>
        <p:nvPicPr>
          <p:cNvPr id="4249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1" y="3471402"/>
            <a:ext cx="170656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0754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5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5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5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5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3" grpId="0" animBg="1"/>
      <p:bldP spid="79" grpId="0" animBg="1"/>
      <p:bldP spid="81" grpId="0" animBg="1"/>
      <p:bldP spid="82" grpId="0" animBg="1"/>
      <p:bldP spid="85" grpId="0" animBg="1"/>
      <p:bldP spid="86" grpId="0" animBg="1"/>
      <p:bldP spid="25614" grpId="0" animBg="1"/>
      <p:bldP spid="90" grpId="0" animBg="1"/>
      <p:bldP spid="91" grpId="0" animBg="1"/>
      <p:bldP spid="25616" grpId="0" animBg="1"/>
      <p:bldP spid="96" grpId="0" animBg="1"/>
      <p:bldP spid="97" grpId="0" animBg="1"/>
      <p:bldP spid="98" grpId="0" animBg="1"/>
      <p:bldP spid="25617" grpId="0" animBg="1"/>
      <p:bldP spid="25620" grpId="0" animBg="1"/>
      <p:bldP spid="25621" grpId="0" animBg="1"/>
      <p:bldP spid="108" grpId="0"/>
      <p:bldP spid="109" grpId="0"/>
      <p:bldP spid="110" grpId="0"/>
      <p:bldP spid="111" grpId="0"/>
      <p:bldP spid="112" grpId="0"/>
      <p:bldP spid="113" grpId="0"/>
      <p:bldP spid="115" grpId="0"/>
      <p:bldP spid="25622" grpId="0" animBg="1"/>
      <p:bldP spid="25623" grpId="0" animBg="1"/>
      <p:bldP spid="25624" grpId="0" animBg="1"/>
      <p:bldP spid="25625" grpId="0" animBg="1"/>
      <p:bldP spid="25626" grpId="0" animBg="1"/>
      <p:bldP spid="25627" grpId="0" animBg="1"/>
      <p:bldP spid="25628" grpId="0" animBg="1"/>
      <p:bldP spid="125" grpId="0" animBg="1"/>
      <p:bldP spid="1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640E1-249E-4F8A-8AD0-2C777C97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96252"/>
            <a:ext cx="8610600" cy="4973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2D855-FB40-4BB4-927A-98927267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i="1" dirty="0"/>
              <a:t>Sargassum horneri</a:t>
            </a:r>
          </a:p>
        </p:txBody>
      </p:sp>
    </p:spTree>
    <p:extLst>
      <p:ext uri="{BB962C8B-B14F-4D97-AF65-F5344CB8AC3E}">
        <p14:creationId xmlns:p14="http://schemas.microsoft.com/office/powerpoint/2010/main" val="3279860436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Box 3"/>
          <p:cNvSpPr txBox="1">
            <a:spLocks noChangeArrowheads="1"/>
          </p:cNvSpPr>
          <p:nvPr/>
        </p:nvSpPr>
        <p:spPr bwMode="auto">
          <a:xfrm>
            <a:off x="37699" y="638529"/>
            <a:ext cx="914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800" b="0" dirty="0">
                <a:solidFill>
                  <a:prstClr val="black"/>
                </a:solidFill>
                <a:effectLst/>
                <a:latin typeface="Constantia"/>
              </a:rPr>
              <a:t>Sea star disease and population declines at CHIS</a:t>
            </a:r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76400"/>
            <a:ext cx="5159375" cy="199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306453" y="3649910"/>
            <a:ext cx="1143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000" dirty="0">
                <a:solidFill>
                  <a:srgbClr val="FF0000"/>
                </a:solidFill>
                <a:effectLst/>
                <a:latin typeface="Constantia"/>
              </a:rPr>
              <a:t>El Niño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484697" y="4058983"/>
            <a:ext cx="1028700" cy="1198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314700" y="3880983"/>
            <a:ext cx="1423736" cy="12573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124200" y="4038600"/>
            <a:ext cx="381000" cy="592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474319" y="3849965"/>
            <a:ext cx="5288681" cy="78105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724409" y="1676400"/>
            <a:ext cx="2743200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defRPr/>
            </a:pPr>
            <a:endParaRPr lang="en-US" sz="1800" b="0">
              <a:solidFill>
                <a:prstClr val="white"/>
              </a:solidFill>
              <a:effectLst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270771"/>
              </p:ext>
            </p:extLst>
          </p:nvPr>
        </p:nvGraphicFramePr>
        <p:xfrm>
          <a:off x="-304800" y="1162404"/>
          <a:ext cx="9448800" cy="6152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098637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655465"/>
              </p:ext>
            </p:extLst>
          </p:nvPr>
        </p:nvGraphicFramePr>
        <p:xfrm>
          <a:off x="76200" y="681037"/>
          <a:ext cx="8991600" cy="579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333675"/>
              </p:ext>
            </p:extLst>
          </p:nvPr>
        </p:nvGraphicFramePr>
        <p:xfrm>
          <a:off x="76200" y="762000"/>
          <a:ext cx="9067800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7" name="Picture 3" descr="T:\Im\KELP\DOCS\Photos\Giant KFM Photo Project 5000\Invertebrates\Pisaster giganteus\26 pisaster - s anders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1455656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548283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7" name="Picture 3" descr="T:\Im\KELP\DOCS\Photos\2011\Dave Witting - low res\kfm\2011-10-20-KFM DW 000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85"/>
          <a:stretch/>
        </p:blipFill>
        <p:spPr bwMode="auto">
          <a:xfrm>
            <a:off x="0" y="2209800"/>
            <a:ext cx="5181467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186" name="Picture 2" descr="T:\Im\KELP\DOCS\Photos\2011\Dave Witting - low res\kfm\2011-10-20-KFM DW 000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6"/>
          <a:stretch/>
        </p:blipFill>
        <p:spPr bwMode="auto">
          <a:xfrm>
            <a:off x="5306823" y="1728787"/>
            <a:ext cx="3837177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533400" y="838200"/>
            <a:ext cx="720024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4400" b="0" dirty="0">
                <a:effectLst/>
                <a:latin typeface="Calibri" pitchFamily="34" charset="0"/>
                <a:cs typeface="Calibri" pitchFamily="34" charset="0"/>
              </a:rPr>
              <a:t>Artificial Recruitment Modules</a:t>
            </a:r>
          </a:p>
        </p:txBody>
      </p:sp>
    </p:spTree>
    <p:extLst>
      <p:ext uri="{BB962C8B-B14F-4D97-AF65-F5344CB8AC3E}">
        <p14:creationId xmlns:p14="http://schemas.microsoft.com/office/powerpoint/2010/main" val="3879777687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59" name="Picture 3" descr="P:\MPA talk\Images\Sea Star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040" y="656337"/>
            <a:ext cx="4728960" cy="266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9060" name="Picture 4" descr="P:\MPA talk\Images\Sea Star 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3402047"/>
            <a:ext cx="5029200" cy="348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4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656337"/>
            <a:ext cx="4840287" cy="271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303240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3700" y="1905000"/>
            <a:ext cx="1600200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0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4696104"/>
              </p:ext>
            </p:extLst>
          </p:nvPr>
        </p:nvGraphicFramePr>
        <p:xfrm>
          <a:off x="0" y="838200"/>
          <a:ext cx="9067800" cy="5638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534619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02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8558709"/>
              </p:ext>
            </p:extLst>
          </p:nvPr>
        </p:nvGraphicFramePr>
        <p:xfrm>
          <a:off x="-76200" y="709446"/>
          <a:ext cx="9144000" cy="6148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545265"/>
            <a:ext cx="13684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hart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1400" y="1978981"/>
            <a:ext cx="533401" cy="509479"/>
          </a:xfrm>
          <a:prstGeom prst="rect">
            <a:avLst/>
          </a:prstGeom>
        </p:spPr>
      </p:pic>
      <p:pic>
        <p:nvPicPr>
          <p:cNvPr id="8" name="chart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9678" y="2328530"/>
            <a:ext cx="478430" cy="567069"/>
          </a:xfrm>
          <a:prstGeom prst="rect">
            <a:avLst/>
          </a:prstGeom>
        </p:spPr>
      </p:pic>
      <p:pic>
        <p:nvPicPr>
          <p:cNvPr id="10" name="chart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3991" y="1809974"/>
            <a:ext cx="478430" cy="567069"/>
          </a:xfrm>
          <a:prstGeom prst="rect">
            <a:avLst/>
          </a:prstGeom>
        </p:spPr>
      </p:pic>
      <p:pic>
        <p:nvPicPr>
          <p:cNvPr id="9" name="chart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2413" y="2488460"/>
            <a:ext cx="533401" cy="50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88461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20D25-B372-4D40-B00C-C28B5ECF4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8077200" cy="605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97D9FB-ACEA-4EC7-A594-26C7E41B2E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4572000" cy="30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08673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C73DE-6187-4454-B3B5-56FD81E9B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8200"/>
            <a:ext cx="7772400" cy="582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14DA5-1513-4DA2-B304-E3E5B7624C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43050"/>
            <a:ext cx="332094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4624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2400" y="609600"/>
            <a:ext cx="8839200" cy="6248400"/>
            <a:chOff x="79479" y="82627"/>
            <a:chExt cx="9144000" cy="6775373"/>
          </a:xfrm>
        </p:grpSpPr>
        <p:grpSp>
          <p:nvGrpSpPr>
            <p:cNvPr id="7" name="Group 6"/>
            <p:cNvGrpSpPr/>
            <p:nvPr/>
          </p:nvGrpSpPr>
          <p:grpSpPr>
            <a:xfrm>
              <a:off x="79479" y="82627"/>
              <a:ext cx="9144000" cy="6775373"/>
              <a:chOff x="79479" y="82627"/>
              <a:chExt cx="9144000" cy="6775373"/>
            </a:xfrm>
          </p:grpSpPr>
          <p:graphicFrame>
            <p:nvGraphicFramePr>
              <p:cNvPr id="2050" name="Object 2"/>
              <p:cNvGraphicFramePr>
                <a:graphicFrameLocks noChangeAspect="1"/>
              </p:cNvGraphicFramePr>
              <p:nvPr/>
            </p:nvGraphicFramePr>
            <p:xfrm>
              <a:off x="79479" y="82627"/>
              <a:ext cx="9144000" cy="67753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9" name="Photo Editor Photo" r:id="rId4" imgW="10038095" imgH="7744906" progId="">
                      <p:embed/>
                    </p:oleObj>
                  </mc:Choice>
                  <mc:Fallback>
                    <p:oleObj name="Photo Editor Photo" r:id="rId4" imgW="10038095" imgH="7744906" progId="">
                      <p:embed/>
                      <p:pic>
                        <p:nvPicPr>
                          <p:cNvPr id="205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479" y="82627"/>
                            <a:ext cx="9144000" cy="67753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51" name="Text Box 3"/>
              <p:cNvSpPr txBox="1">
                <a:spLocks noChangeArrowheads="1"/>
              </p:cNvSpPr>
              <p:nvPr/>
            </p:nvSpPr>
            <p:spPr bwMode="auto">
              <a:xfrm>
                <a:off x="3153755" y="1322025"/>
                <a:ext cx="4081462" cy="5673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en-US" sz="2800" dirty="0">
                    <a:solidFill>
                      <a:srgbClr val="0000FF"/>
                    </a:solidFill>
                    <a:effectLst/>
                    <a:latin typeface="Calibri" pitchFamily="34" charset="0"/>
                  </a:rPr>
                  <a:t>1982-2004</a:t>
                </a:r>
              </a:p>
            </p:txBody>
          </p:sp>
        </p:grpSp>
        <p:sp>
          <p:nvSpPr>
            <p:cNvPr id="1029" name="Text Box 9"/>
            <p:cNvSpPr txBox="1">
              <a:spLocks noChangeArrowheads="1"/>
            </p:cNvSpPr>
            <p:nvPr/>
          </p:nvSpPr>
          <p:spPr bwMode="auto">
            <a:xfrm>
              <a:off x="7162800" y="2057400"/>
              <a:ext cx="1628775" cy="567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sz="1400" dirty="0">
                  <a:solidFill>
                    <a:srgbClr val="FF0000"/>
                  </a:solidFill>
                  <a:effectLst/>
                  <a:latin typeface="Calibri" pitchFamily="34" charset="0"/>
                  <a:cs typeface="Calibri" pitchFamily="34" charset="0"/>
                </a:rPr>
                <a:t>Old Anacapa reserve (e. 1978)</a:t>
              </a:r>
            </a:p>
          </p:txBody>
        </p:sp>
        <p:sp>
          <p:nvSpPr>
            <p:cNvPr id="1030" name="Line 8"/>
            <p:cNvSpPr>
              <a:spLocks noChangeShapeType="1"/>
            </p:cNvSpPr>
            <p:nvPr/>
          </p:nvSpPr>
          <p:spPr bwMode="auto">
            <a:xfrm flipH="1">
              <a:off x="7543800" y="2590800"/>
              <a:ext cx="381000" cy="6096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1800" b="0">
                <a:solidFill>
                  <a:prstClr val="black"/>
                </a:solidFill>
                <a:effectLst/>
                <a:latin typeface="Arial" pitchFamily="34" charset="0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3B5EE-03F2-4CA6-9AD4-A0D2545D03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" t="-7792" r="1427" b="7467"/>
          <a:stretch/>
        </p:blipFill>
        <p:spPr>
          <a:xfrm>
            <a:off x="1143000" y="838200"/>
            <a:ext cx="7848600" cy="5886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FA51B-CDDA-4E37-823E-FF0380006E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5908" b="10909"/>
          <a:stretch/>
        </p:blipFill>
        <p:spPr>
          <a:xfrm>
            <a:off x="609600" y="685800"/>
            <a:ext cx="2590800" cy="20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2380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74005-82CB-4C8D-A71B-1DDC4B1B6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0772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68261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D17572-E1EC-4833-8A87-43563A49C7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20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09960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7C799-F7C8-403D-84FA-EA1A439FA0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382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9893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8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240582"/>
              </p:ext>
            </p:extLst>
          </p:nvPr>
        </p:nvGraphicFramePr>
        <p:xfrm>
          <a:off x="-152400" y="838200"/>
          <a:ext cx="9220199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0946" name="Picture 2" descr="http://www.oceanlight.com/stock-photo/green-abalone-haliotis-corrugata-image-01058-7310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514600"/>
            <a:ext cx="2895600" cy="193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5206515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19200"/>
            <a:ext cx="8229600" cy="808038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Acoustics Monitoring</a:t>
            </a:r>
          </a:p>
        </p:txBody>
      </p:sp>
      <p:pic>
        <p:nvPicPr>
          <p:cNvPr id="1026" name="Picture 2" descr="T:\Im\KELP\Bioacoustics\set up photos\acoustic devices\ANI_BSBR_insturment on site.jpg"/>
          <p:cNvPicPr>
            <a:picLocks noChangeAspect="1" noChangeArrowheads="1"/>
          </p:cNvPicPr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458200" cy="468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D2A596-34E1-4EE0-8C02-1D9A159AB44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80803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kern="0" dirty="0">
                <a:solidFill>
                  <a:schemeClr val="tx1"/>
                </a:solidFill>
                <a:effectLst/>
              </a:rPr>
              <a:t>Recent Collaborations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8BD95D-A91B-4024-987C-19B7D3274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2246" y="2027238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Purdue University</a:t>
            </a:r>
            <a:endParaRPr lang="en-US" dirty="0"/>
          </a:p>
          <a:p>
            <a:r>
              <a:rPr lang="en-US" dirty="0"/>
              <a:t>Ben Gottesman</a:t>
            </a:r>
          </a:p>
          <a:p>
            <a:r>
              <a:rPr lang="en-US" dirty="0"/>
              <a:t>David Savage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D4E9D3C-5876-4F59-A710-8ADBFFE7E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9463" y="1982119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NPS Staff</a:t>
            </a:r>
            <a:endParaRPr lang="en-US" dirty="0"/>
          </a:p>
          <a:p>
            <a:r>
              <a:rPr lang="en-US" dirty="0"/>
              <a:t>Megan McKenna</a:t>
            </a:r>
          </a:p>
          <a:p>
            <a:r>
              <a:rPr lang="en-US" dirty="0"/>
              <a:t>Dave </a:t>
            </a:r>
            <a:r>
              <a:rPr lang="en-US" dirty="0" err="1"/>
              <a:t>Conlin</a:t>
            </a:r>
            <a:endParaRPr lang="en-US" dirty="0"/>
          </a:p>
          <a:p>
            <a:r>
              <a:rPr lang="en-US" dirty="0"/>
              <a:t>David Kushner</a:t>
            </a:r>
          </a:p>
          <a:p>
            <a:r>
              <a:rPr lang="en-US" dirty="0"/>
              <a:t>Joshua Sprague</a:t>
            </a:r>
          </a:p>
          <a:p>
            <a:r>
              <a:rPr lang="en-US" dirty="0"/>
              <a:t>Eva </a:t>
            </a:r>
            <a:r>
              <a:rPr lang="en-US" dirty="0" err="1"/>
              <a:t>Didonato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46669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19200"/>
            <a:ext cx="8229600" cy="808038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</a:rPr>
              <a:t>Acoustics Monitoring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D2A596-34E1-4EE0-8C02-1D9A159AB448}"/>
              </a:ext>
            </a:extLst>
          </p:cNvPr>
          <p:cNvSpPr txBox="1">
            <a:spLocks/>
          </p:cNvSpPr>
          <p:nvPr/>
        </p:nvSpPr>
        <p:spPr>
          <a:xfrm>
            <a:off x="457200" y="533400"/>
            <a:ext cx="8229600" cy="80803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kern="0" dirty="0">
                <a:solidFill>
                  <a:schemeClr val="tx1"/>
                </a:solidFill>
                <a:effectLst/>
              </a:rPr>
              <a:t>Recent Collaborations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6CFA73-5135-4E42-ACA8-9EA1E3C56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68" y="2027238"/>
            <a:ext cx="3481864" cy="465023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BA9761-42B9-45D9-909F-5242180170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7710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2369" y="2038878"/>
            <a:ext cx="4038600" cy="3004226"/>
          </a:xfrm>
        </p:spPr>
        <p:txBody>
          <a:bodyPr/>
          <a:lstStyle/>
          <a:p>
            <a:pPr marL="285750" indent="-285750">
              <a:buFontTx/>
              <a:buChar char="-"/>
              <a:defRPr sz="1600"/>
            </a:pPr>
            <a:r>
              <a:rPr lang="en-US" sz="2000" dirty="0">
                <a:latin typeface="Helvetica" pitchFamily="2" charset="0"/>
              </a:rPr>
              <a:t>5 sites (3 MPA / 2 non-MPA)</a:t>
            </a:r>
          </a:p>
          <a:p>
            <a:pPr marL="285750" indent="-285750">
              <a:buFontTx/>
              <a:buChar char="-"/>
              <a:defRPr sz="1600"/>
            </a:pPr>
            <a:endParaRPr lang="en-US" sz="2000" dirty="0">
              <a:latin typeface="Helvetica" pitchFamily="2" charset="0"/>
            </a:endParaRPr>
          </a:p>
          <a:p>
            <a:pPr marL="285750" indent="-285750">
              <a:buFontTx/>
              <a:buChar char="-"/>
              <a:defRPr sz="1600"/>
            </a:pPr>
            <a:r>
              <a:rPr lang="en-US" sz="2000" dirty="0">
                <a:latin typeface="Helvetica" pitchFamily="2" charset="0"/>
              </a:rPr>
              <a:t>First Deployed May 12, 2018)</a:t>
            </a:r>
          </a:p>
          <a:p>
            <a:pPr marL="285750" indent="-285750">
              <a:buFontTx/>
              <a:buChar char="-"/>
              <a:defRPr sz="1600"/>
            </a:pPr>
            <a:endParaRPr lang="en-US" sz="2000" dirty="0">
              <a:latin typeface="Helvetica" pitchFamily="2" charset="0"/>
            </a:endParaRPr>
          </a:p>
          <a:p>
            <a:pPr marL="285750" indent="-285750">
              <a:buFontTx/>
              <a:buChar char="-"/>
              <a:defRPr sz="1600"/>
            </a:pPr>
            <a:r>
              <a:rPr lang="en-US" sz="2000" dirty="0">
                <a:latin typeface="Helvetica" pitchFamily="2" charset="0"/>
              </a:rPr>
              <a:t>5 minutes every 15 minutes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AE34EF-5FBF-4CA3-83CB-80D0ED1FE24E}"/>
              </a:ext>
            </a:extLst>
          </p:cNvPr>
          <p:cNvSpPr/>
          <p:nvPr/>
        </p:nvSpPr>
        <p:spPr>
          <a:xfrm>
            <a:off x="2120046" y="1230840"/>
            <a:ext cx="4903907" cy="509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effectLst/>
              </a:rPr>
              <a:t>Acoustics Monitoring</a:t>
            </a:r>
          </a:p>
        </p:txBody>
      </p:sp>
      <p:pic>
        <p:nvPicPr>
          <p:cNvPr id="6" name="Picture 19" descr="Picture 19">
            <a:extLst>
              <a:ext uri="{FF2B5EF4-FFF2-40B4-BE49-F238E27FC236}">
                <a16:creationId xmlns:a16="http://schemas.microsoft.com/office/drawing/2014/main" id="{7DA1732E-B894-4C69-BBFB-1B40EC446F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233" b="-4379"/>
          <a:stretch/>
        </p:blipFill>
        <p:spPr>
          <a:xfrm>
            <a:off x="291777" y="1798638"/>
            <a:ext cx="4038600" cy="2355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16" descr="Picture 16">
            <a:extLst>
              <a:ext uri="{FF2B5EF4-FFF2-40B4-BE49-F238E27FC236}">
                <a16:creationId xmlns:a16="http://schemas.microsoft.com/office/drawing/2014/main" id="{AAA06248-E30D-4C11-A6F4-DD762E5DD1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18069" r="22335"/>
          <a:stretch/>
        </p:blipFill>
        <p:spPr>
          <a:xfrm>
            <a:off x="291777" y="4267200"/>
            <a:ext cx="4038599" cy="23777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F71E2B-FF0C-43CD-9A61-E5780A500940}"/>
              </a:ext>
            </a:extLst>
          </p:cNvPr>
          <p:cNvSpPr txBox="1">
            <a:spLocks/>
          </p:cNvSpPr>
          <p:nvPr/>
        </p:nvSpPr>
        <p:spPr>
          <a:xfrm>
            <a:off x="457199" y="478631"/>
            <a:ext cx="8229600" cy="80803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kern="0" dirty="0">
                <a:solidFill>
                  <a:schemeClr val="tx1"/>
                </a:solidFill>
                <a:effectLst/>
              </a:rPr>
              <a:t>Recent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3259108359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7F1B68A-43A8-564A-A2E1-5233A28E4690}"/>
              </a:ext>
            </a:extLst>
          </p:cNvPr>
          <p:cNvGrpSpPr/>
          <p:nvPr/>
        </p:nvGrpSpPr>
        <p:grpSpPr>
          <a:xfrm>
            <a:off x="1444634" y="2819400"/>
            <a:ext cx="6241564" cy="3472849"/>
            <a:chOff x="1452536" y="1389656"/>
            <a:chExt cx="6241564" cy="34728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EFCFCD-43F5-0845-B682-838EE619A1BA}"/>
                </a:ext>
              </a:extLst>
            </p:cNvPr>
            <p:cNvGrpSpPr/>
            <p:nvPr/>
          </p:nvGrpSpPr>
          <p:grpSpPr>
            <a:xfrm>
              <a:off x="1452536" y="1981294"/>
              <a:ext cx="6241564" cy="2881211"/>
              <a:chOff x="1078011" y="1373279"/>
              <a:chExt cx="6241564" cy="2881211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C1E56DD-8782-E64A-A087-D0E5CB5017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4591"/>
              <a:stretch/>
            </p:blipFill>
            <p:spPr>
              <a:xfrm flipH="1">
                <a:off x="2950306" y="1373279"/>
                <a:ext cx="670056" cy="33321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ED1B277-53DF-0840-AD2A-8E4C030BE4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4591"/>
              <a:stretch/>
            </p:blipFill>
            <p:spPr>
              <a:xfrm>
                <a:off x="2702636" y="1738169"/>
                <a:ext cx="855952" cy="310772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CFA8FA4-9681-6A48-AFC0-3C4BACBC23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4591"/>
              <a:stretch/>
            </p:blipFill>
            <p:spPr>
              <a:xfrm flipH="1">
                <a:off x="2117602" y="1475944"/>
                <a:ext cx="770930" cy="383374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E7E2CDB-DAB3-1046-BF06-01C601588E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4591"/>
              <a:stretch/>
            </p:blipFill>
            <p:spPr>
              <a:xfrm flipH="1">
                <a:off x="3574288" y="1475944"/>
                <a:ext cx="670056" cy="333211"/>
              </a:xfrm>
              <a:prstGeom prst="rect">
                <a:avLst/>
              </a:prstGeom>
            </p:spPr>
          </p:pic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702C6133-2943-7D44-9690-815E06BBD5A0}"/>
                  </a:ext>
                </a:extLst>
              </p:cNvPr>
              <p:cNvSpPr/>
              <p:nvPr/>
            </p:nvSpPr>
            <p:spPr>
              <a:xfrm>
                <a:off x="3207505" y="3832754"/>
                <a:ext cx="2492991" cy="300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>
                    <a:effectLst/>
                    <a:latin typeface="Helvetica" pitchFamily="2" charset="0"/>
                  </a:rPr>
                  <a:t>Kelp forest condition</a:t>
                </a:r>
              </a:p>
            </p:txBody>
          </p:sp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EE0DFB6D-4910-B845-91B2-33DB7ADEE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213" y="4254490"/>
                <a:ext cx="4772974" cy="0"/>
              </a:xfrm>
              <a:prstGeom prst="straightConnector1">
                <a:avLst/>
              </a:prstGeom>
              <a:noFill/>
              <a:ln w="88900" cap="flat">
                <a:gradFill flip="none" rotWithShape="1">
                  <a:gsLst>
                    <a:gs pos="30000">
                      <a:srgbClr val="87557D">
                        <a:lumMod val="100000"/>
                      </a:srgbClr>
                    </a:gs>
                    <a:gs pos="100000">
                      <a:srgbClr val="00B050"/>
                    </a:gs>
                  </a:gsLst>
                  <a:path path="rect">
                    <a:fillToRect r="100000" b="100000"/>
                  </a:path>
                  <a:tileRect l="-100000" t="-100000"/>
                </a:gra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" name="Triangle 2">
                <a:extLst>
                  <a:ext uri="{FF2B5EF4-FFF2-40B4-BE49-F238E27FC236}">
                    <a16:creationId xmlns:a16="http://schemas.microsoft.com/office/drawing/2014/main" id="{1FEE9484-9CFA-B548-AA45-18FAC2A4EFC0}"/>
                  </a:ext>
                </a:extLst>
              </p:cNvPr>
              <p:cNvSpPr/>
              <p:nvPr/>
            </p:nvSpPr>
            <p:spPr>
              <a:xfrm>
                <a:off x="4620988" y="1407339"/>
                <a:ext cx="2444199" cy="2107068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2E6009BD-AE8F-CF40-8091-EF3394CDB2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49"/>
              <a:stretch/>
            </p:blipFill>
            <p:spPr>
              <a:xfrm>
                <a:off x="2424388" y="2013014"/>
                <a:ext cx="571377" cy="438428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B3A9766-90D4-104E-8367-F9A36FBBCF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49"/>
              <a:stretch/>
            </p:blipFill>
            <p:spPr>
              <a:xfrm>
                <a:off x="2934226" y="2253447"/>
                <a:ext cx="558187" cy="428307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61F96BA-6D17-E440-859A-0A372F4B8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49"/>
              <a:stretch/>
            </p:blipFill>
            <p:spPr>
              <a:xfrm>
                <a:off x="3390283" y="2018006"/>
                <a:ext cx="570340" cy="437632"/>
              </a:xfrm>
              <a:prstGeom prst="rect">
                <a:avLst/>
              </a:prstGeom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1A9F067B-6A3F-A34E-87B0-5EB621112F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08833" y="1374921"/>
                <a:ext cx="0" cy="2382861"/>
              </a:xfrm>
              <a:prstGeom prst="straightConnector1">
                <a:avLst/>
              </a:prstGeom>
              <a:noFill/>
              <a:ln w="88900" cap="flat">
                <a:solidFill>
                  <a:schemeClr val="accent1"/>
                </a:solidFill>
                <a:prstDash val="solid"/>
                <a:miter lim="8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537BDC-E2CB-224A-95E1-2E765BBF837D}"/>
                  </a:ext>
                </a:extLst>
              </p:cNvPr>
              <p:cNvSpPr txBox="1"/>
              <p:nvPr/>
            </p:nvSpPr>
            <p:spPr>
              <a:xfrm rot="16200000">
                <a:off x="273945" y="2395444"/>
                <a:ext cx="197746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 pitchFamily="2" charset="0"/>
                    <a:sym typeface="Calibri"/>
                  </a:rPr>
                  <a:t>Sound frequency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2EFE315-AC73-E445-901B-6A01AED50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5858" y="3097371"/>
                <a:ext cx="1029990" cy="523056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1691BC8-CC06-4C46-BED1-1D1E0114B9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61247" b="7122"/>
              <a:stretch/>
            </p:blipFill>
            <p:spPr>
              <a:xfrm rot="20413558">
                <a:off x="5930900" y="2971832"/>
                <a:ext cx="1388675" cy="691462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75E93853-3585-FA40-8A4D-F86C2C2F5C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661" b="47566"/>
              <a:stretch/>
            </p:blipFill>
            <p:spPr>
              <a:xfrm rot="20224797" flipH="1">
                <a:off x="5901248" y="2728226"/>
                <a:ext cx="917876" cy="48844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6C25B432-B351-ED4D-9D58-4CA970767A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4591"/>
              <a:stretch/>
            </p:blipFill>
            <p:spPr>
              <a:xfrm flipH="1">
                <a:off x="5634620" y="1771847"/>
                <a:ext cx="416934" cy="20733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3CE41749-E308-274F-9F8D-B89B31F0D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3173" y="2174488"/>
                <a:ext cx="766611" cy="1152317"/>
              </a:xfrm>
              <a:prstGeom prst="rect">
                <a:avLst/>
              </a:prstGeom>
            </p:spPr>
          </p:pic>
        </p:grp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8D2C174B-7935-DE41-A494-192F9A5FF67B}"/>
                </a:ext>
              </a:extLst>
            </p:cNvPr>
            <p:cNvSpPr/>
            <p:nvPr/>
          </p:nvSpPr>
          <p:spPr>
            <a:xfrm rot="3600000">
              <a:off x="2657156" y="1558222"/>
              <a:ext cx="2444199" cy="2107068"/>
            </a:xfrm>
            <a:prstGeom prst="triangl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3D7BB-D59A-3D46-A74C-0A4592AEF2D9}"/>
              </a:ext>
            </a:extLst>
          </p:cNvPr>
          <p:cNvSpPr/>
          <p:nvPr/>
        </p:nvSpPr>
        <p:spPr>
          <a:xfrm>
            <a:off x="1629298" y="2325991"/>
            <a:ext cx="6109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Soundscapes indicate kelp forest condition 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188B6-E72F-2447-9B08-8788D5B74F8C}"/>
              </a:ext>
            </a:extLst>
          </p:cNvPr>
          <p:cNvSpPr txBox="1"/>
          <p:nvPr/>
        </p:nvSpPr>
        <p:spPr>
          <a:xfrm>
            <a:off x="2187903" y="2797045"/>
            <a:ext cx="2618664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High frequency sounds and snaps</a:t>
            </a:r>
          </a:p>
          <a:p>
            <a:pPr marL="0" marR="0" indent="0" algn="ctr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Urchin + inverte</a:t>
            </a:r>
            <a:r>
              <a:rPr lang="en-US" sz="1400" b="0" dirty="0">
                <a:effectLst/>
                <a:latin typeface="Helvetica" pitchFamily="2" charset="0"/>
              </a:rPr>
              <a:t>brate density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5483D0-8058-0D42-93F3-8093D6148D6B}"/>
              </a:ext>
            </a:extLst>
          </p:cNvPr>
          <p:cNvSpPr txBox="1"/>
          <p:nvPr/>
        </p:nvSpPr>
        <p:spPr>
          <a:xfrm>
            <a:off x="5227474" y="2861374"/>
            <a:ext cx="196303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Fish </a:t>
            </a:r>
            <a:r>
              <a:rPr lang="en-US" sz="1400" b="0" dirty="0">
                <a:effectLst/>
                <a:latin typeface="Helvetica" pitchFamily="2" charset="0"/>
              </a:rPr>
              <a:t>calls and 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choruses</a:t>
            </a:r>
          </a:p>
          <a:p>
            <a:pPr marL="0" marR="0" indent="0" algn="ctr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effectLst/>
                <a:latin typeface="Helvetica" pitchFamily="2" charset="0"/>
              </a:rPr>
              <a:t>Fish + kelp density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8970B3F-AE24-4D12-B7BB-9B444E85A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7071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kern="0" dirty="0">
                <a:solidFill>
                  <a:schemeClr val="tx1"/>
                </a:solidFill>
                <a:effectLst/>
              </a:rPr>
              <a:t>Recent Collaborations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94556-6EF5-47AE-8B06-8C1CA200A73D}"/>
              </a:ext>
            </a:extLst>
          </p:cNvPr>
          <p:cNvSpPr/>
          <p:nvPr/>
        </p:nvSpPr>
        <p:spPr>
          <a:xfrm>
            <a:off x="2123885" y="1204079"/>
            <a:ext cx="4903907" cy="509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effectLst/>
              </a:rPr>
              <a:t>Acoustics Monitoring</a:t>
            </a:r>
          </a:p>
        </p:txBody>
      </p:sp>
    </p:spTree>
    <p:extLst>
      <p:ext uri="{BB962C8B-B14F-4D97-AF65-F5344CB8AC3E}">
        <p14:creationId xmlns:p14="http://schemas.microsoft.com/office/powerpoint/2010/main" val="280060408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48970B3F-AE24-4D12-B7BB-9B444E85A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7071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kern="0" dirty="0">
                <a:solidFill>
                  <a:schemeClr val="tx1"/>
                </a:solidFill>
                <a:effectLst/>
              </a:rPr>
              <a:t>Recent Collaborations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94556-6EF5-47AE-8B06-8C1CA200A73D}"/>
              </a:ext>
            </a:extLst>
          </p:cNvPr>
          <p:cNvSpPr/>
          <p:nvPr/>
        </p:nvSpPr>
        <p:spPr>
          <a:xfrm>
            <a:off x="2606935" y="1204079"/>
            <a:ext cx="3937809" cy="509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effectLst/>
              </a:rPr>
              <a:t>eDNA Monitoring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31F17-E187-4E28-9B10-0C3741CB89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8" t="5455" r="3182" b="7272"/>
          <a:stretch/>
        </p:blipFill>
        <p:spPr>
          <a:xfrm>
            <a:off x="4375344" y="3384377"/>
            <a:ext cx="4692986" cy="3413081"/>
          </a:xfrm>
          <a:prstGeom prst="rect">
            <a:avLst/>
          </a:prstGeom>
        </p:spPr>
      </p:pic>
      <p:pic>
        <p:nvPicPr>
          <p:cNvPr id="432130" name="Picture 2" descr="Picture">
            <a:extLst>
              <a:ext uri="{FF2B5EF4-FFF2-40B4-BE49-F238E27FC236}">
                <a16:creationId xmlns:a16="http://schemas.microsoft.com/office/drawing/2014/main" id="{24071C2A-3BBC-4D86-AF9D-F6C00917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0" y="1770964"/>
            <a:ext cx="4012239" cy="301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C4E81C28-872A-4008-A6F0-6BDF1738C430}"/>
              </a:ext>
            </a:extLst>
          </p:cNvPr>
          <p:cNvSpPr txBox="1">
            <a:spLocks/>
          </p:cNvSpPr>
          <p:nvPr/>
        </p:nvSpPr>
        <p:spPr>
          <a:xfrm>
            <a:off x="4267200" y="2038878"/>
            <a:ext cx="4801130" cy="12377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0" kern="0" dirty="0">
                <a:effectLst/>
              </a:rPr>
              <a:t>Year 1</a:t>
            </a:r>
          </a:p>
          <a:p>
            <a:pPr>
              <a:lnSpc>
                <a:spcPct val="100000"/>
              </a:lnSpc>
            </a:pPr>
            <a:r>
              <a:rPr lang="en-US" sz="2400" b="0" kern="0" dirty="0">
                <a:effectLst/>
              </a:rPr>
              <a:t>33 samples collected from 33 sites 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50FB9718-38EE-4B0A-BE75-3E3357EA9750}"/>
              </a:ext>
            </a:extLst>
          </p:cNvPr>
          <p:cNvSpPr txBox="1">
            <a:spLocks/>
          </p:cNvSpPr>
          <p:nvPr/>
        </p:nvSpPr>
        <p:spPr>
          <a:xfrm>
            <a:off x="75670" y="4840070"/>
            <a:ext cx="4191530" cy="123772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0" kern="0" dirty="0">
                <a:effectLst/>
              </a:rPr>
              <a:t>Year 2</a:t>
            </a:r>
          </a:p>
          <a:p>
            <a:pPr>
              <a:lnSpc>
                <a:spcPct val="100000"/>
              </a:lnSpc>
            </a:pPr>
            <a:r>
              <a:rPr lang="en-US" sz="2400" b="0" kern="0" dirty="0">
                <a:effectLst/>
              </a:rPr>
              <a:t>72 samples collected from 24 sites (12 </a:t>
            </a:r>
            <a:r>
              <a:rPr lang="en-US" sz="2400" b="0" kern="0" dirty="0" err="1">
                <a:effectLst/>
              </a:rPr>
              <a:t>mpa</a:t>
            </a:r>
            <a:r>
              <a:rPr lang="en-US" sz="2400" b="0" kern="0" dirty="0">
                <a:effectLst/>
              </a:rPr>
              <a:t>/ 12 non-</a:t>
            </a:r>
            <a:r>
              <a:rPr lang="en-US" sz="2400" b="0" kern="0" dirty="0" err="1">
                <a:effectLst/>
              </a:rPr>
              <a:t>mpa</a:t>
            </a:r>
            <a:r>
              <a:rPr lang="en-US" sz="2400" b="0" kern="0" dirty="0"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720516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2400" y="609600"/>
            <a:ext cx="8839200" cy="6248400"/>
            <a:chOff x="0" y="0"/>
            <a:chExt cx="9144000" cy="6858000"/>
          </a:xfrm>
        </p:grpSpPr>
        <p:pic>
          <p:nvPicPr>
            <p:cNvPr id="41986" name="Picture 15" descr="NEW All Sites"/>
            <p:cNvPicPr>
              <a:picLocks noChangeAspect="1" noChangeArrowheads="1"/>
            </p:cNvPicPr>
            <p:nvPr/>
          </p:nvPicPr>
          <p:blipFill>
            <a:blip r:embed="rId3" cstate="print"/>
            <a:srcRect l="2272" t="2942" r="2274" b="1961"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291" name="Text Box 3"/>
            <p:cNvSpPr txBox="1">
              <a:spLocks noChangeArrowheads="1"/>
            </p:cNvSpPr>
            <p:nvPr/>
          </p:nvSpPr>
          <p:spPr bwMode="auto">
            <a:xfrm>
              <a:off x="3200400" y="1219200"/>
              <a:ext cx="2667000" cy="938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lang="en-US" sz="2800" dirty="0">
                  <a:solidFill>
                    <a:srgbClr val="0000FF"/>
                  </a:solidFill>
                  <a:effectLst/>
                  <a:latin typeface="Calibri"/>
                </a:rPr>
                <a:t>2005 – present</a:t>
              </a:r>
            </a:p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en-US" sz="1800" dirty="0">
                <a:solidFill>
                  <a:srgbClr val="0000FF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41989" name="Text Box 9"/>
            <p:cNvSpPr txBox="1">
              <a:spLocks noChangeArrowheads="1"/>
            </p:cNvSpPr>
            <p:nvPr/>
          </p:nvSpPr>
          <p:spPr bwMode="auto">
            <a:xfrm>
              <a:off x="6936828" y="1923585"/>
              <a:ext cx="162877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sz="1400" dirty="0">
                  <a:solidFill>
                    <a:srgbClr val="FF0000"/>
                  </a:solidFill>
                  <a:effectLst/>
                  <a:latin typeface="Calibri" pitchFamily="34" charset="0"/>
                  <a:cs typeface="Calibri" pitchFamily="34" charset="0"/>
                </a:rPr>
                <a:t>Old Anacapa reserve (e. 1978)</a:t>
              </a:r>
            </a:p>
          </p:txBody>
        </p:sp>
        <p:sp>
          <p:nvSpPr>
            <p:cNvPr id="41990" name="Line 8"/>
            <p:cNvSpPr>
              <a:spLocks noChangeShapeType="1"/>
            </p:cNvSpPr>
            <p:nvPr/>
          </p:nvSpPr>
          <p:spPr bwMode="auto">
            <a:xfrm flipH="1">
              <a:off x="7620000" y="2514600"/>
              <a:ext cx="381000" cy="6096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1800" b="0">
                <a:solidFill>
                  <a:prstClr val="black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295" name="Line 17"/>
            <p:cNvSpPr>
              <a:spLocks noChangeShapeType="1"/>
            </p:cNvSpPr>
            <p:nvPr/>
          </p:nvSpPr>
          <p:spPr bwMode="auto">
            <a:xfrm>
              <a:off x="5943600" y="1905000"/>
              <a:ext cx="1219200" cy="9906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1800" b="0">
                <a:solidFill>
                  <a:prstClr val="black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2296" name="Text Box 16"/>
            <p:cNvSpPr txBox="1">
              <a:spLocks noChangeArrowheads="1"/>
            </p:cNvSpPr>
            <p:nvPr/>
          </p:nvSpPr>
          <p:spPr bwMode="auto">
            <a:xfrm>
              <a:off x="5754414" y="1338146"/>
              <a:ext cx="16002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sz="1400" dirty="0">
                  <a:solidFill>
                    <a:srgbClr val="FF0000"/>
                  </a:solidFill>
                  <a:effectLst/>
                  <a:latin typeface="Calibri" pitchFamily="34" charset="0"/>
                  <a:cs typeface="Calibri" pitchFamily="34" charset="0"/>
                </a:rPr>
                <a:t>New Anacapa reserve (e. 2003)</a:t>
              </a:r>
            </a:p>
          </p:txBody>
        </p:sp>
      </p:grp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48970B3F-AE24-4D12-B7BB-9B444E85A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7071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kern="0" dirty="0">
                <a:solidFill>
                  <a:schemeClr val="tx1"/>
                </a:solidFill>
                <a:effectLst/>
              </a:rPr>
              <a:t>Recent Collaborations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94556-6EF5-47AE-8B06-8C1CA200A73D}"/>
              </a:ext>
            </a:extLst>
          </p:cNvPr>
          <p:cNvSpPr/>
          <p:nvPr/>
        </p:nvSpPr>
        <p:spPr>
          <a:xfrm>
            <a:off x="2606935" y="1204079"/>
            <a:ext cx="3937809" cy="509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effectLst/>
              </a:rPr>
              <a:t>eDNA Monitoring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AA0992-91EB-4F94-8D89-002382D7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49" y="2211300"/>
            <a:ext cx="6482101" cy="24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77721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E8D085-223A-4A6F-AC2A-7885964DD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5926" b="9720"/>
          <a:stretch/>
        </p:blipFill>
        <p:spPr>
          <a:xfrm>
            <a:off x="1219200" y="1623751"/>
            <a:ext cx="7362967" cy="524043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48970B3F-AE24-4D12-B7BB-9B444E85A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7071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kern="0" dirty="0">
                <a:solidFill>
                  <a:schemeClr val="tx1"/>
                </a:solidFill>
                <a:effectLst/>
              </a:rPr>
              <a:t>Recent Collaborations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94556-6EF5-47AE-8B06-8C1CA200A73D}"/>
              </a:ext>
            </a:extLst>
          </p:cNvPr>
          <p:cNvSpPr/>
          <p:nvPr/>
        </p:nvSpPr>
        <p:spPr>
          <a:xfrm>
            <a:off x="2606935" y="1204079"/>
            <a:ext cx="3937809" cy="509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effectLst/>
              </a:rPr>
              <a:t>eDNA Monitoring</a:t>
            </a:r>
          </a:p>
        </p:txBody>
      </p:sp>
    </p:spTree>
    <p:extLst>
      <p:ext uri="{BB962C8B-B14F-4D97-AF65-F5344CB8AC3E}">
        <p14:creationId xmlns:p14="http://schemas.microsoft.com/office/powerpoint/2010/main" val="1533603645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48970B3F-AE24-4D12-B7BB-9B444E85A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57071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kern="0" dirty="0">
                <a:solidFill>
                  <a:schemeClr val="tx1"/>
                </a:solidFill>
                <a:effectLst/>
              </a:rPr>
              <a:t>Recent Collaborations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94556-6EF5-47AE-8B06-8C1CA200A73D}"/>
              </a:ext>
            </a:extLst>
          </p:cNvPr>
          <p:cNvSpPr/>
          <p:nvPr/>
        </p:nvSpPr>
        <p:spPr>
          <a:xfrm>
            <a:off x="2606935" y="1204079"/>
            <a:ext cx="3937809" cy="509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effectLst/>
              </a:rPr>
              <a:t>eDNA Monitoring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AA22F3-9385-449A-8C56-09CFD0631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6" t="5556" b="8519"/>
          <a:stretch/>
        </p:blipFill>
        <p:spPr>
          <a:xfrm>
            <a:off x="1143000" y="1700258"/>
            <a:ext cx="7315200" cy="51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79013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1752600" y="609600"/>
            <a:ext cx="6019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The Kelp Forest Monitoring Team</a:t>
            </a:r>
          </a:p>
        </p:txBody>
      </p:sp>
      <p:pic>
        <p:nvPicPr>
          <p:cNvPr id="247811" name="Picture 3" descr="C:\Users\jsprague\Desktop\Photos for ppt\P100087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3" t="18730" r="27191" b="31849"/>
          <a:stretch/>
        </p:blipFill>
        <p:spPr bwMode="auto">
          <a:xfrm>
            <a:off x="4477757" y="1194375"/>
            <a:ext cx="4770106" cy="266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8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" y="4470400"/>
            <a:ext cx="35814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C:\Users\DKushner\Downloads\2018 KFM staff underwat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24855" r="10878" b="9871"/>
          <a:stretch/>
        </p:blipFill>
        <p:spPr bwMode="auto">
          <a:xfrm>
            <a:off x="4477756" y="3957084"/>
            <a:ext cx="4666244" cy="290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DKushner\Downloads\2018 KFM staff on dock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6" t="17708" r="4222" b="3538"/>
          <a:stretch/>
        </p:blipFill>
        <p:spPr bwMode="auto">
          <a:xfrm>
            <a:off x="137885" y="1171654"/>
            <a:ext cx="3396343" cy="329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03013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Title 7"/>
          <p:cNvSpPr>
            <a:spLocks noGrp="1"/>
          </p:cNvSpPr>
          <p:nvPr>
            <p:ph type="title"/>
          </p:nvPr>
        </p:nvSpPr>
        <p:spPr>
          <a:xfrm>
            <a:off x="381000" y="762000"/>
            <a:ext cx="4191000" cy="609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KFM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Protocols</a:t>
            </a:r>
            <a:r>
              <a: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:</a:t>
            </a:r>
            <a:br>
              <a:rPr 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</a:b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419600" cy="4525963"/>
          </a:xfrm>
        </p:spPr>
        <p:txBody>
          <a:bodyPr rtlCol="0">
            <a:normAutofit fontScale="77500" lnSpcReduction="20000"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Quadrats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5-m Quadrats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Band Transects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Random Point Contacts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Size Frequencies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Fish Transects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Roving Diver Fish Counts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Fish Size Frequencies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Artificial Recruitment Modules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Video Transects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Water Temperature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Species List</a:t>
            </a:r>
          </a:p>
        </p:txBody>
      </p:sp>
      <p:pic>
        <p:nvPicPr>
          <p:cNvPr id="45059" name="Picture 3" descr="Diver_underwa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066800"/>
            <a:ext cx="42672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8" descr="100-00210DSC"/>
          <p:cNvPicPr>
            <a:picLocks noChangeAspect="1" noChangeArrowheads="1"/>
          </p:cNvPicPr>
          <p:nvPr/>
        </p:nvPicPr>
        <p:blipFill>
          <a:blip r:embed="rId3" cstate="print"/>
          <a:srcRect l="2345"/>
          <a:stretch>
            <a:fillRect/>
          </a:stretch>
        </p:blipFill>
        <p:spPr bwMode="auto">
          <a:xfrm>
            <a:off x="5867400" y="4114800"/>
            <a:ext cx="31734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11" descr="100-00110D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51054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286000"/>
            <a:ext cx="3886199" cy="38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09800" y="1271536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600" dirty="0">
                <a:solidFill>
                  <a:srgbClr val="FF0000"/>
                </a:solidFill>
                <a:effectLst/>
                <a:latin typeface="Calibri" pitchFamily="34" charset="0"/>
                <a:cs typeface="Calibri" pitchFamily="34" charset="0"/>
              </a:rPr>
              <a:t>Alien Species Update</a:t>
            </a:r>
          </a:p>
        </p:txBody>
      </p:sp>
    </p:spTree>
    <p:extLst>
      <p:ext uri="{BB962C8B-B14F-4D97-AF65-F5344CB8AC3E}">
        <p14:creationId xmlns:p14="http://schemas.microsoft.com/office/powerpoint/2010/main" val="140153576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3198961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en-US" b="0" dirty="0">
              <a:solidFill>
                <a:prstClr val="black"/>
              </a:solidFill>
              <a:effectLst/>
              <a:latin typeface="Arial" pitchFamily="34" charset="0"/>
            </a:endParaRPr>
          </a:p>
        </p:txBody>
      </p:sp>
      <p:pic>
        <p:nvPicPr>
          <p:cNvPr id="23555" name="Picture 3" descr="Undaria_pinnatifida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609600"/>
            <a:ext cx="8382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5638800" y="1295400"/>
            <a:ext cx="33099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i="1" dirty="0" err="1">
                <a:solidFill>
                  <a:prstClr val="black"/>
                </a:solidFill>
                <a:effectLst/>
                <a:latin typeface="Calibri" pitchFamily="34" charset="0"/>
                <a:cs typeface="Calibri" pitchFamily="34" charset="0"/>
              </a:rPr>
              <a:t>Undaria</a:t>
            </a:r>
            <a:r>
              <a:rPr lang="en-US" i="1" dirty="0">
                <a:solidFill>
                  <a:prstClr val="black"/>
                </a:solidFill>
                <a:effectLst/>
                <a:latin typeface="Calibri" pitchFamily="34" charset="0"/>
                <a:cs typeface="Calibri" pitchFamily="34" charset="0"/>
              </a:rPr>
              <a:t> </a:t>
            </a:r>
            <a:r>
              <a:rPr lang="en-US" i="1" dirty="0" err="1">
                <a:solidFill>
                  <a:prstClr val="black"/>
                </a:solidFill>
                <a:effectLst/>
                <a:latin typeface="Calibri" pitchFamily="34" charset="0"/>
                <a:cs typeface="Calibri" pitchFamily="34" charset="0"/>
              </a:rPr>
              <a:t>pinnatifida</a:t>
            </a:r>
            <a:r>
              <a:rPr lang="en-US" b="0" dirty="0">
                <a:solidFill>
                  <a:prstClr val="black"/>
                </a:solidFill>
                <a:effectLst/>
                <a:latin typeface="Calibri" pitchFamily="34" charset="0"/>
                <a:cs typeface="Calibri" pitchFamily="34" charset="0"/>
              </a:rPr>
              <a:t>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dirty="0">
                <a:solidFill>
                  <a:prstClr val="black"/>
                </a:solidFill>
                <a:effectLst/>
                <a:latin typeface="Calibri" pitchFamily="34" charset="0"/>
                <a:cs typeface="Calibri" pitchFamily="34" charset="0"/>
              </a:rPr>
              <a:t>“</a:t>
            </a:r>
            <a:r>
              <a:rPr lang="en-US" dirty="0" err="1">
                <a:solidFill>
                  <a:prstClr val="black"/>
                </a:solidFill>
                <a:effectLst/>
                <a:latin typeface="Calibri" pitchFamily="34" charset="0"/>
                <a:cs typeface="Calibri" pitchFamily="34" charset="0"/>
              </a:rPr>
              <a:t>Wakame</a:t>
            </a:r>
            <a:r>
              <a:rPr lang="en-US" dirty="0">
                <a:solidFill>
                  <a:prstClr val="black"/>
                </a:solidFill>
                <a:effectLst/>
                <a:latin typeface="Calibri" pitchFamily="34" charset="0"/>
                <a:cs typeface="Calibri" pitchFamily="34" charset="0"/>
              </a:rPr>
              <a:t>”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381000" y="609600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sz="3600" dirty="0">
                <a:solidFill>
                  <a:srgbClr val="FF0000"/>
                </a:solidFill>
                <a:effectLst/>
                <a:latin typeface="Calibri" pitchFamily="34" charset="0"/>
                <a:cs typeface="Calibri" pitchFamily="34" charset="0"/>
              </a:rPr>
              <a:t>Alien Species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6627168"/>
            <a:ext cx="1752600" cy="212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3333CC"/>
                </a:solidFill>
                <a:latin typeface="Calibri" pitchFamily="34" charset="0"/>
                <a:cs typeface="Calibri" pitchFamily="34" charset="0"/>
              </a:rPr>
              <a:t>CSIRO Marine Research </a:t>
            </a:r>
          </a:p>
        </p:txBody>
      </p:sp>
      <p:pic>
        <p:nvPicPr>
          <p:cNvPr id="69636" name="Picture 4" descr="http://4.bp.blogspot.com/_NG9Hy1_bPU0/TSPD3ovET9I/AAAAAAAAAH4/icBuYQNimS8/s1600/green-cartoon-alien-clipart-thumb282203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143000"/>
            <a:ext cx="1905000" cy="1905000"/>
          </a:xfrm>
          <a:prstGeom prst="rect">
            <a:avLst/>
          </a:prstGeom>
          <a:noFill/>
        </p:spPr>
      </p:pic>
      <p:pic>
        <p:nvPicPr>
          <p:cNvPr id="68612" name="Picture 4" descr="http://t2.gstatic.com/images?q=tbn:ANd9GcTiNWhMqZrOLQVQcgndOdvCqLWQ7YwNriTakfr9nEJDJSPl2-dgFTR0bic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5105400"/>
            <a:ext cx="2020941" cy="1752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0418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91EB4-7412-43D5-8784-FEE9907F2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736"/>
            <a:ext cx="9144000" cy="5426528"/>
          </a:xfrm>
          <a:prstGeom prst="rect">
            <a:avLst/>
          </a:prstGeom>
        </p:spPr>
      </p:pic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3198961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en-US" b="0" dirty="0">
              <a:solidFill>
                <a:prstClr val="black"/>
              </a:solidFill>
              <a:effectLst/>
              <a:latin typeface="Arial" pitchFamily="34" charset="0"/>
            </a:endParaRPr>
          </a:p>
        </p:txBody>
      </p:sp>
      <p:pic>
        <p:nvPicPr>
          <p:cNvPr id="4270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30" y="1634635"/>
            <a:ext cx="2408139" cy="179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30989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3198961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en-US" b="0" dirty="0">
              <a:solidFill>
                <a:prstClr val="black"/>
              </a:solidFill>
              <a:effectLst/>
              <a:latin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17D38-95DC-4DC7-94E4-AE5AE72D9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19601" r="1881" b="2437"/>
          <a:stretch/>
        </p:blipFill>
        <p:spPr>
          <a:xfrm>
            <a:off x="762000" y="1447800"/>
            <a:ext cx="777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78209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9" name="Picture 3" descr="C:\Users\jsprague\Desktop\Photos for ppt\CHIS-DUW-141028-02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" b="9955"/>
          <a:stretch/>
        </p:blipFill>
        <p:spPr bwMode="auto">
          <a:xfrm>
            <a:off x="0" y="609600"/>
            <a:ext cx="467154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18" name="Picture 2" descr="C:\Users\jsprague\Desktop\Photos for ppt\CHIS-DUW-141028-04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5"/>
          <a:stretch/>
        </p:blipFill>
        <p:spPr bwMode="auto">
          <a:xfrm>
            <a:off x="4676861" y="609600"/>
            <a:ext cx="4472455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 bwMode="auto">
          <a:xfrm flipH="1">
            <a:off x="3657600" y="1490663"/>
            <a:ext cx="1371600" cy="3462337"/>
          </a:xfrm>
          <a:prstGeom prst="straightConnector1">
            <a:avLst/>
          </a:prstGeom>
          <a:ln w="698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 bwMode="auto">
          <a:xfrm>
            <a:off x="5105400" y="1490663"/>
            <a:ext cx="1524000" cy="2700337"/>
          </a:xfrm>
          <a:prstGeom prst="straightConnector1">
            <a:avLst/>
          </a:prstGeom>
          <a:ln w="698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1" name="TextBox 109"/>
          <p:cNvSpPr txBox="1">
            <a:spLocks noChangeArrowheads="1"/>
          </p:cNvSpPr>
          <p:nvPr/>
        </p:nvSpPr>
        <p:spPr bwMode="auto">
          <a:xfrm>
            <a:off x="1566068" y="624700"/>
            <a:ext cx="5891213" cy="830263"/>
          </a:xfrm>
          <a:prstGeom prst="rect">
            <a:avLst/>
          </a:prstGeom>
          <a:solidFill>
            <a:schemeClr val="bg1">
              <a:lumMod val="95000"/>
              <a:alpha val="74901"/>
            </a:schemeClr>
          </a:solidFill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b="0" i="1" dirty="0">
                <a:solidFill>
                  <a:prstClr val="black"/>
                </a:solidFill>
                <a:effectLst/>
                <a:latin typeface="Arial" pitchFamily="34" charset="0"/>
              </a:rPr>
              <a:t>Sargassum horneri </a:t>
            </a:r>
            <a:r>
              <a:rPr lang="en-US" b="0" dirty="0">
                <a:solidFill>
                  <a:prstClr val="black"/>
                </a:solidFill>
                <a:effectLst/>
                <a:latin typeface="Arial" pitchFamily="34" charset="0"/>
              </a:rPr>
              <a:t>dominating kelp forest habitat at the Channel Islands.</a:t>
            </a:r>
          </a:p>
        </p:txBody>
      </p:sp>
      <p:pic>
        <p:nvPicPr>
          <p:cNvPr id="428034" name="Picture 2" descr="C:\Users\JSprague\Downloads\sar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61" y="3505200"/>
            <a:ext cx="5708649" cy="31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95930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8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8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90AFE59683BB49B7B9B452FD6BCF8A" ma:contentTypeVersion="2" ma:contentTypeDescription="Create a new document." ma:contentTypeScope="" ma:versionID="2e1f9e7963ba90655f90079792cd9be6">
  <xsd:schema xmlns:xsd="http://www.w3.org/2001/XMLSchema" xmlns:xs="http://www.w3.org/2001/XMLSchema" xmlns:p="http://schemas.microsoft.com/office/2006/metadata/properties" xmlns:ns2="f277f146-ff17-4282-b1ce-36654b3777b0" targetNamespace="http://schemas.microsoft.com/office/2006/metadata/properties" ma:root="true" ma:fieldsID="484d1a8927005fc9f95331616ebac892" ns2:_="">
    <xsd:import namespace="f277f146-ff17-4282-b1ce-36654b3777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f146-ff17-4282-b1ce-36654b3777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ECCE49-55A4-46C8-9450-D9155244DD50}"/>
</file>

<file path=customXml/itemProps2.xml><?xml version="1.0" encoding="utf-8"?>
<ds:datastoreItem xmlns:ds="http://schemas.openxmlformats.org/officeDocument/2006/customXml" ds:itemID="{436E272C-A5EC-46A2-B831-679ED8140300}"/>
</file>

<file path=customXml/itemProps3.xml><?xml version="1.0" encoding="utf-8"?>
<ds:datastoreItem xmlns:ds="http://schemas.openxmlformats.org/officeDocument/2006/customXml" ds:itemID="{7D4FD32C-883C-4AC8-822F-139E630FB11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12717</TotalTime>
  <Words>509</Words>
  <Application>Microsoft Office PowerPoint</Application>
  <PresentationFormat>On-screen Show (4:3)</PresentationFormat>
  <Paragraphs>125</Paragraphs>
  <Slides>33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Constantia</vt:lpstr>
      <vt:lpstr>Helvetica</vt:lpstr>
      <vt:lpstr>Times New Roman</vt:lpstr>
      <vt:lpstr>Default Design</vt:lpstr>
      <vt:lpstr>4_Default Design</vt:lpstr>
      <vt:lpstr>1_Default Design</vt:lpstr>
      <vt:lpstr>5_Default Design</vt:lpstr>
      <vt:lpstr>9_Default Design</vt:lpstr>
      <vt:lpstr>Photo Editor Photo</vt:lpstr>
      <vt:lpstr>PowerPoint Presentation</vt:lpstr>
      <vt:lpstr>PowerPoint Presentation</vt:lpstr>
      <vt:lpstr>PowerPoint Presentation</vt:lpstr>
      <vt:lpstr>KFM Protocols: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Sargassum horneri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Acoustics Monitoring</vt:lpstr>
      <vt:lpstr>Acoustics Monitoring</vt:lpstr>
      <vt:lpstr>PowerPoint Presentation</vt:lpstr>
      <vt:lpstr>Recent Collaborations</vt:lpstr>
      <vt:lpstr>Recent Collaborations</vt:lpstr>
      <vt:lpstr>Recent Collaborations</vt:lpstr>
      <vt:lpstr>Recent Collaborations</vt:lpstr>
      <vt:lpstr>Recent Collaborations</vt:lpstr>
      <vt:lpstr>PowerPoint Presentation</vt:lpstr>
    </vt:vector>
  </TitlesOfParts>
  <Company>NPS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NPS</dc:creator>
  <cp:lastModifiedBy>Sprague, Joshua J</cp:lastModifiedBy>
  <cp:revision>963</cp:revision>
  <dcterms:created xsi:type="dcterms:W3CDTF">2015-03-25T22:15:44Z</dcterms:created>
  <dcterms:modified xsi:type="dcterms:W3CDTF">2020-01-23T23:35:49Z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0x0101002190AFE59683BB49B7B9B452FD6BCF8A</vt:lpwstr>
  </property>
</Properties>
</file>